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y="7559675" cx="10080625"/>
  <p:notesSz cx="7772400" cy="10058400"/>
  <p:embeddedFontLst>
    <p:embeddedFont>
      <p:font typeface="Roboto"/>
      <p:regular r:id="rId63"/>
      <p:bold r:id="rId64"/>
      <p:italic r:id="rId65"/>
      <p:boldItalic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schemas.openxmlformats.org/officeDocument/2006/relationships/font" Target="fonts/OpenSans-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8.xml"/><Relationship Id="rId66" Type="http://schemas.openxmlformats.org/officeDocument/2006/relationships/font" Target="fonts/Roboto-boldItalic.fntdata"/><Relationship Id="rId21" Type="http://schemas.openxmlformats.org/officeDocument/2006/relationships/slide" Target="slides/slide17.xml"/><Relationship Id="rId65" Type="http://schemas.openxmlformats.org/officeDocument/2006/relationships/font" Target="fonts/Roboto-italic.fntdata"/><Relationship Id="rId24" Type="http://schemas.openxmlformats.org/officeDocument/2006/relationships/slide" Target="slides/slide20.xml"/><Relationship Id="rId68" Type="http://schemas.openxmlformats.org/officeDocument/2006/relationships/font" Target="fonts/OpenSans-bold.fntdata"/><Relationship Id="rId23" Type="http://schemas.openxmlformats.org/officeDocument/2006/relationships/slide" Target="slides/slide19.xml"/><Relationship Id="rId67" Type="http://schemas.openxmlformats.org/officeDocument/2006/relationships/font" Target="fonts/OpenSans-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OpenSans-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777225" y="4777725"/>
            <a:ext cx="6217899" cy="4526274"/>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rtl="0">
              <a:spcBef>
                <a:spcPts val="0"/>
              </a:spcBef>
              <a:buNone/>
            </a:pPr>
            <a:r>
              <a:rPr lang="en-US"/>
              <a:t>### Bryant ###</a:t>
            </a:r>
          </a:p>
          <a:p>
            <a:pPr lvl="0" rtl="0">
              <a:spcBef>
                <a:spcPts val="0"/>
              </a:spcBef>
              <a:buNone/>
            </a:pPr>
            <a:r>
              <a:t/>
            </a:r>
            <a:endParaRPr/>
          </a:p>
          <a:p>
            <a:pPr lvl="0">
              <a:spcBef>
                <a:spcPts val="0"/>
              </a:spcBef>
              <a:buNone/>
            </a:pPr>
            <a:r>
              <a:rPr lang="en-US"/>
              <a:t>Hello, We are Team Adaptive H.I.D.</a:t>
            </a:r>
            <a:br>
              <a:rPr lang="en-US"/>
            </a:br>
            <a:r>
              <a:rPr lang="en-US"/>
              <a:t>Before we begin we will be passing around one of our prototypes for you to see.</a:t>
            </a:r>
            <a:br>
              <a:rPr lang="en-US"/>
            </a:br>
            <a:r>
              <a:rPr lang="en-US"/>
              <a:t>Additionally, we will be conducting the presentation with another one of our prototypes.</a:t>
            </a:r>
          </a:p>
          <a:p>
            <a:pPr lvl="0" rtl="0">
              <a:spcBef>
                <a:spcPts val="0"/>
              </a:spcBef>
              <a:buNone/>
            </a:pPr>
            <a:br>
              <a:rPr lang="en-US"/>
            </a:br>
            <a:r>
              <a:rPr lang="en-US"/>
              <a:t>With that,</a:t>
            </a:r>
            <a:br>
              <a:rPr lang="en-US"/>
            </a:br>
            <a:r>
              <a:rPr lang="en-US"/>
              <a:t>We are presenting to you today:</a:t>
            </a:r>
            <a:br>
              <a:rPr lang="en-US"/>
            </a:br>
            <a:r>
              <a:rPr lang="en-US"/>
              <a:t>A Viability Review of Low Cost Libre Adaptive Human Interface Devices to Modern Computers</a:t>
            </a:r>
          </a:p>
          <a:p>
            <a:pPr lvl="0">
              <a:spcBef>
                <a:spcPts val="0"/>
              </a:spcBef>
              <a:buNone/>
            </a:pPr>
            <a:r>
              <a:t/>
            </a:r>
            <a:endParaRPr/>
          </a:p>
        </p:txBody>
      </p:sp>
      <p:sp>
        <p:nvSpPr>
          <p:cNvPr id="70" name="Shape 70"/>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 Bryant ###</a:t>
            </a:r>
          </a:p>
          <a:p>
            <a:pPr lvl="0">
              <a:spcBef>
                <a:spcPts val="0"/>
              </a:spcBef>
              <a:buNone/>
            </a:pPr>
            <a:r>
              <a:t/>
            </a:r>
            <a:endParaRPr/>
          </a:p>
          <a:p>
            <a:pPr lvl="0" rtl="0">
              <a:spcBef>
                <a:spcPts val="0"/>
              </a:spcBef>
              <a:buNone/>
            </a:pPr>
            <a:r>
              <a:rPr lang="en-US"/>
              <a:t>To reiterate the goals of the project:</a:t>
            </a:r>
          </a:p>
          <a:p>
            <a:pPr indent="-228600" lvl="0" marL="457200" rtl="0">
              <a:spcBef>
                <a:spcPts val="0"/>
              </a:spcBef>
              <a:buChar char="●"/>
            </a:pPr>
            <a:r>
              <a:rPr lang="en-US"/>
              <a:t>Open source</a:t>
            </a:r>
          </a:p>
          <a:p>
            <a:pPr indent="-228600" lvl="1" marL="914400" rtl="0">
              <a:spcBef>
                <a:spcPts val="0"/>
              </a:spcBef>
              <a:buChar char="○"/>
            </a:pPr>
            <a:r>
              <a:rPr lang="en-US"/>
              <a:t>Therefore cheap and makes use of readily available materials and techniques.</a:t>
            </a:r>
          </a:p>
          <a:p>
            <a:pPr indent="-228600" lvl="1" marL="914400" rtl="0">
              <a:spcBef>
                <a:spcPts val="0"/>
              </a:spcBef>
              <a:buChar char="○"/>
            </a:pPr>
            <a:r>
              <a:rPr lang="en-US"/>
              <a:t>Accessible for people to build, and modify.</a:t>
            </a:r>
          </a:p>
          <a:p>
            <a:pPr indent="-228600" lvl="0" marL="457200" rtl="0">
              <a:spcBef>
                <a:spcPts val="0"/>
              </a:spcBef>
              <a:buChar char="●"/>
            </a:pPr>
            <a:r>
              <a:rPr lang="en-US"/>
              <a:t>Easy to Operate</a:t>
            </a:r>
          </a:p>
          <a:p>
            <a:pPr indent="-228600" lvl="1" marL="914400" rtl="0">
              <a:spcBef>
                <a:spcPts val="0"/>
              </a:spcBef>
              <a:buChar char="○"/>
            </a:pPr>
            <a:r>
              <a:rPr lang="en-US"/>
              <a:t>With equivalent or better functionality of existing devices</a:t>
            </a:r>
          </a:p>
          <a:p>
            <a:pPr indent="-228600" lvl="0" marL="457200" rtl="0">
              <a:spcBef>
                <a:spcPts val="0"/>
              </a:spcBef>
              <a:buChar char="●"/>
            </a:pPr>
            <a:r>
              <a:rPr lang="en-US"/>
              <a:t>Reliable</a:t>
            </a:r>
          </a:p>
          <a:p>
            <a:pPr indent="-228600" lvl="1" marL="914400" rtl="0">
              <a:spcBef>
                <a:spcPts val="0"/>
              </a:spcBef>
              <a:buChar char="○"/>
            </a:pPr>
            <a:r>
              <a:rPr lang="en-US"/>
              <a:t>Design should be durable.</a:t>
            </a:r>
          </a:p>
        </p:txBody>
      </p:sp>
      <p:sp>
        <p:nvSpPr>
          <p:cNvPr id="136" name="Shape 136"/>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Clr>
                <a:schemeClr val="dk1"/>
              </a:buClr>
              <a:buFont typeface="Arial"/>
              <a:buNone/>
            </a:pPr>
            <a:r>
              <a:rPr lang="en-US">
                <a:solidFill>
                  <a:schemeClr val="dk1"/>
                </a:solidFill>
              </a:rPr>
              <a:t>### Bryant ###</a:t>
            </a:r>
          </a:p>
          <a:p>
            <a:pPr lvl="0">
              <a:spcBef>
                <a:spcPts val="0"/>
              </a:spcBef>
              <a:buClr>
                <a:schemeClr val="dk1"/>
              </a:buClr>
              <a:buFont typeface="Arial"/>
              <a:buNone/>
            </a:pPr>
            <a:r>
              <a:rPr lang="en-US">
                <a:solidFill>
                  <a:schemeClr val="dk1"/>
                </a:solidFill>
              </a:rPr>
              <a:t>The Engineering Requirements are directly influenced by the desire to be reliable.</a:t>
            </a:r>
            <a:br>
              <a:rPr lang="en-US">
                <a:solidFill>
                  <a:schemeClr val="dk1"/>
                </a:solidFill>
              </a:rPr>
            </a:br>
            <a:r>
              <a:rPr lang="en-US">
                <a:solidFill>
                  <a:schemeClr val="dk1"/>
                </a:solidFill>
              </a:rPr>
              <a:t>So we made our goal to adhere to the standards set up by the alternatives</a:t>
            </a:r>
          </a:p>
          <a:p>
            <a:pPr indent="-228600" lvl="0" marL="457200" rtl="0">
              <a:spcBef>
                <a:spcPts val="0"/>
              </a:spcBef>
              <a:buClr>
                <a:schemeClr val="dk1"/>
              </a:buClr>
              <a:buChar char="●"/>
            </a:pPr>
            <a:r>
              <a:rPr lang="en-US">
                <a:solidFill>
                  <a:schemeClr val="dk1"/>
                </a:solidFill>
              </a:rPr>
              <a:t>Such as long lifetime components</a:t>
            </a:r>
          </a:p>
          <a:p>
            <a:pPr indent="-228600" lvl="0" marL="457200" rtl="0">
              <a:spcBef>
                <a:spcPts val="0"/>
              </a:spcBef>
              <a:buClr>
                <a:schemeClr val="dk1"/>
              </a:buClr>
              <a:buChar char="●"/>
            </a:pPr>
            <a:r>
              <a:rPr lang="en-US">
                <a:solidFill>
                  <a:schemeClr val="dk1"/>
                </a:solidFill>
              </a:rPr>
              <a:t>Use of proven materials.</a:t>
            </a:r>
          </a:p>
          <a:p>
            <a:pPr lvl="0">
              <a:spcBef>
                <a:spcPts val="0"/>
              </a:spcBef>
              <a:buNone/>
            </a:pPr>
            <a:r>
              <a:t/>
            </a:r>
            <a:endParaRPr>
              <a:solidFill>
                <a:schemeClr val="dk1"/>
              </a:solidFill>
            </a:endParaRPr>
          </a:p>
          <a:p>
            <a:pPr lvl="0" rtl="0">
              <a:spcBef>
                <a:spcPts val="0"/>
              </a:spcBef>
              <a:buClr>
                <a:schemeClr val="dk1"/>
              </a:buClr>
              <a:buFont typeface="Arial"/>
              <a:buNone/>
            </a:pPr>
            <a:r>
              <a:rPr lang="en-US">
                <a:solidFill>
                  <a:schemeClr val="dk1"/>
                </a:solidFill>
              </a:rPr>
              <a:t>Now I will hand it off to Chris to talk more in depth of our hardware. </a:t>
            </a:r>
          </a:p>
        </p:txBody>
      </p:sp>
      <p:sp>
        <p:nvSpPr>
          <p:cNvPr id="143" name="Shape 143"/>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 CHRIS ###</a:t>
            </a:r>
          </a:p>
          <a:p>
            <a:pPr lvl="0" rtl="0">
              <a:spcBef>
                <a:spcPts val="0"/>
              </a:spcBef>
              <a:buNone/>
            </a:pPr>
            <a:r>
              <a:t/>
            </a:r>
            <a:endParaRPr>
              <a:solidFill>
                <a:schemeClr val="dk1"/>
              </a:solidFill>
            </a:endParaRPr>
          </a:p>
          <a:p>
            <a:pPr lvl="0" rtl="0">
              <a:spcBef>
                <a:spcPts val="0"/>
              </a:spcBef>
              <a:buNone/>
            </a:pPr>
            <a:r>
              <a:rPr lang="en-US">
                <a:solidFill>
                  <a:schemeClr val="dk1"/>
                </a:solidFill>
              </a:rPr>
              <a:t>Design goals:</a:t>
            </a:r>
          </a:p>
          <a:p>
            <a:pPr indent="-228600" lvl="0" marL="457200" rtl="0">
              <a:spcBef>
                <a:spcPts val="0"/>
              </a:spcBef>
              <a:buClr>
                <a:schemeClr val="dk1"/>
              </a:buClr>
              <a:buChar char="-"/>
            </a:pPr>
            <a:r>
              <a:rPr lang="en-US">
                <a:solidFill>
                  <a:schemeClr val="dk1"/>
                </a:solidFill>
              </a:rPr>
              <a:t>Make the keyboard a tool for input, not an obstruction.</a:t>
            </a:r>
          </a:p>
          <a:p>
            <a:pPr indent="-228600" lvl="0" marL="457200" rtl="0">
              <a:spcBef>
                <a:spcPts val="0"/>
              </a:spcBef>
              <a:buClr>
                <a:schemeClr val="dk1"/>
              </a:buClr>
              <a:buChar char="-"/>
            </a:pPr>
            <a:r>
              <a:rPr lang="en-US">
                <a:solidFill>
                  <a:schemeClr val="dk1"/>
                </a:solidFill>
              </a:rPr>
              <a:t>This keyboard can be operated with the shoulder and elbow.</a:t>
            </a:r>
          </a:p>
          <a:p>
            <a:pPr indent="-228600" lvl="0" marL="457200" rtl="0">
              <a:spcBef>
                <a:spcPts val="0"/>
              </a:spcBef>
              <a:buClr>
                <a:schemeClr val="dk1"/>
              </a:buClr>
              <a:buChar char="-"/>
            </a:pPr>
            <a:r>
              <a:rPr lang="en-US">
                <a:solidFill>
                  <a:schemeClr val="dk1"/>
                </a:solidFill>
              </a:rPr>
              <a:t>Create files such that the keyboard can be made by:</a:t>
            </a:r>
          </a:p>
          <a:p>
            <a:pPr indent="-228600" lvl="1" marL="914400" rtl="0">
              <a:spcBef>
                <a:spcPts val="0"/>
              </a:spcBef>
              <a:buClr>
                <a:schemeClr val="dk1"/>
              </a:buClr>
              <a:buChar char="-"/>
            </a:pPr>
            <a:r>
              <a:rPr lang="en-US">
                <a:solidFill>
                  <a:schemeClr val="dk1"/>
                </a:solidFill>
              </a:rPr>
              <a:t>laser</a:t>
            </a:r>
          </a:p>
          <a:p>
            <a:pPr indent="-228600" lvl="1" marL="914400" rtl="0">
              <a:spcBef>
                <a:spcPts val="0"/>
              </a:spcBef>
              <a:buClr>
                <a:schemeClr val="dk1"/>
              </a:buClr>
              <a:buChar char="-"/>
            </a:pPr>
            <a:r>
              <a:rPr lang="en-US">
                <a:solidFill>
                  <a:schemeClr val="dk1"/>
                </a:solidFill>
              </a:rPr>
              <a:t>CNC</a:t>
            </a:r>
          </a:p>
          <a:p>
            <a:pPr indent="-228600" lvl="1" marL="914400" rtl="0">
              <a:spcBef>
                <a:spcPts val="0"/>
              </a:spcBef>
              <a:buClr>
                <a:schemeClr val="dk1"/>
              </a:buClr>
              <a:buChar char="-"/>
            </a:pPr>
            <a:r>
              <a:rPr lang="en-US">
                <a:solidFill>
                  <a:schemeClr val="dk1"/>
                </a:solidFill>
              </a:rPr>
              <a:t>by hand</a:t>
            </a:r>
          </a:p>
          <a:p>
            <a:pPr indent="-228600" lvl="0" marL="457200" rtl="0">
              <a:spcBef>
                <a:spcPts val="0"/>
              </a:spcBef>
              <a:buClr>
                <a:schemeClr val="dk1"/>
              </a:buClr>
              <a:buChar char="-"/>
            </a:pPr>
            <a:r>
              <a:rPr lang="en-US">
                <a:solidFill>
                  <a:schemeClr val="dk1"/>
                </a:solidFill>
              </a:rPr>
              <a:t>And make it cheap.</a:t>
            </a:r>
          </a:p>
          <a:p>
            <a:pPr lvl="0" rtl="0">
              <a:spcBef>
                <a:spcPts val="0"/>
              </a:spcBef>
              <a:buNone/>
            </a:pPr>
            <a:r>
              <a:t/>
            </a:r>
            <a:endParaRPr>
              <a:solidFill>
                <a:schemeClr val="dk1"/>
              </a:solidFill>
            </a:endParaRPr>
          </a:p>
          <a:p>
            <a:pPr lvl="0" rtl="0">
              <a:spcBef>
                <a:spcPts val="0"/>
              </a:spcBef>
              <a:buNone/>
            </a:pPr>
            <a:r>
              <a:rPr lang="en-US">
                <a:solidFill>
                  <a:schemeClr val="dk1"/>
                </a:solidFill>
              </a:rPr>
              <a:t>Next: How to use it</a:t>
            </a:r>
          </a:p>
        </p:txBody>
      </p:sp>
      <p:sp>
        <p:nvSpPr>
          <p:cNvPr id="150" name="Shape 150"/>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 CHRIS ###</a:t>
            </a:r>
          </a:p>
          <a:p>
            <a:pPr lvl="0" rtl="0">
              <a:spcBef>
                <a:spcPts val="0"/>
              </a:spcBef>
              <a:buClr>
                <a:schemeClr val="dk1"/>
              </a:buClr>
              <a:buFont typeface="Arial"/>
              <a:buNone/>
            </a:pPr>
            <a:r>
              <a:t/>
            </a:r>
            <a:endParaRPr>
              <a:solidFill>
                <a:schemeClr val="dk1"/>
              </a:solidFill>
            </a:endParaRPr>
          </a:p>
          <a:p>
            <a:pPr lvl="0" rtl="0">
              <a:spcBef>
                <a:spcPts val="0"/>
              </a:spcBef>
              <a:buNone/>
            </a:pPr>
            <a:r>
              <a:rPr lang="en-US">
                <a:solidFill>
                  <a:schemeClr val="dk1"/>
                </a:solidFill>
              </a:rPr>
              <a:t>Let’s quickly review how to operate the AT Keyboard</a:t>
            </a:r>
          </a:p>
        </p:txBody>
      </p:sp>
      <p:sp>
        <p:nvSpPr>
          <p:cNvPr id="157" name="Shape 15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 CHRIS ###</a:t>
            </a:r>
          </a:p>
          <a:p>
            <a:pPr lvl="0" rtl="0">
              <a:spcBef>
                <a:spcPts val="0"/>
              </a:spcBef>
              <a:buClr>
                <a:schemeClr val="dk1"/>
              </a:buClr>
              <a:buFont typeface="Arial"/>
              <a:buNone/>
            </a:pPr>
            <a:r>
              <a:t/>
            </a:r>
            <a:endParaRPr>
              <a:solidFill>
                <a:schemeClr val="dk1"/>
              </a:solidFill>
            </a:endParaRPr>
          </a:p>
          <a:p>
            <a:pPr lvl="0" rtl="0">
              <a:spcBef>
                <a:spcPts val="0"/>
              </a:spcBef>
              <a:buNone/>
            </a:pPr>
            <a:r>
              <a:rPr lang="en-US">
                <a:solidFill>
                  <a:schemeClr val="dk1"/>
                </a:solidFill>
              </a:rPr>
              <a:t>To begin, you have two octogonal switch rings with paddles situated inside them.</a:t>
            </a:r>
          </a:p>
          <a:p>
            <a:pPr lvl="0" rtl="0">
              <a:spcBef>
                <a:spcPts val="0"/>
              </a:spcBef>
              <a:buNone/>
            </a:pPr>
            <a:r>
              <a:t/>
            </a:r>
            <a:endParaRPr>
              <a:solidFill>
                <a:schemeClr val="dk1"/>
              </a:solidFill>
            </a:endParaRPr>
          </a:p>
          <a:p>
            <a:pPr lvl="0" rtl="0">
              <a:spcBef>
                <a:spcPts val="0"/>
              </a:spcBef>
              <a:buNone/>
            </a:pPr>
            <a:r>
              <a:rPr lang="en-US">
                <a:solidFill>
                  <a:schemeClr val="dk1"/>
                </a:solidFill>
              </a:rPr>
              <a:t>The paddles are moved to connect with an apex of the octogon.</a:t>
            </a:r>
          </a:p>
        </p:txBody>
      </p:sp>
      <p:sp>
        <p:nvSpPr>
          <p:cNvPr id="165" name="Shape 165"/>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 CHRIS ###</a:t>
            </a:r>
          </a:p>
          <a:p>
            <a:pPr lvl="0" rtl="0">
              <a:spcBef>
                <a:spcPts val="0"/>
              </a:spcBef>
              <a:buClr>
                <a:schemeClr val="dk1"/>
              </a:buClr>
              <a:buFont typeface="Arial"/>
              <a:buNone/>
            </a:pPr>
            <a:r>
              <a:t/>
            </a:r>
            <a:endParaRPr>
              <a:solidFill>
                <a:schemeClr val="dk1"/>
              </a:solidFill>
            </a:endParaRPr>
          </a:p>
          <a:p>
            <a:pPr lvl="0" rtl="0">
              <a:spcBef>
                <a:spcPts val="0"/>
              </a:spcBef>
              <a:buNone/>
            </a:pPr>
            <a:r>
              <a:rPr lang="en-US">
                <a:solidFill>
                  <a:schemeClr val="dk1"/>
                </a:solidFill>
              </a:rPr>
              <a:t>The first (left) paddle is moved to select a group.</a:t>
            </a:r>
          </a:p>
          <a:p>
            <a:pPr lvl="0" rtl="0">
              <a:spcBef>
                <a:spcPts val="0"/>
              </a:spcBef>
              <a:buNone/>
            </a:pPr>
            <a:r>
              <a:rPr lang="en-US">
                <a:solidFill>
                  <a:schemeClr val="dk1"/>
                </a:solidFill>
              </a:rPr>
              <a:t>This group is the characters A through H.</a:t>
            </a:r>
          </a:p>
        </p:txBody>
      </p:sp>
      <p:sp>
        <p:nvSpPr>
          <p:cNvPr id="173" name="Shape 173"/>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 CHRIS ###</a:t>
            </a:r>
          </a:p>
          <a:p>
            <a:pPr lvl="0" rtl="0">
              <a:spcBef>
                <a:spcPts val="0"/>
              </a:spcBef>
              <a:buClr>
                <a:schemeClr val="dk1"/>
              </a:buClr>
              <a:buFont typeface="Arial"/>
              <a:buNone/>
            </a:pPr>
            <a:r>
              <a:t/>
            </a:r>
            <a:endParaRPr>
              <a:solidFill>
                <a:schemeClr val="dk1"/>
              </a:solidFill>
            </a:endParaRPr>
          </a:p>
          <a:p>
            <a:pPr lvl="0" rtl="0">
              <a:spcBef>
                <a:spcPts val="0"/>
              </a:spcBef>
              <a:buNone/>
            </a:pPr>
            <a:r>
              <a:rPr lang="en-US">
                <a:solidFill>
                  <a:schemeClr val="dk1"/>
                </a:solidFill>
              </a:rPr>
              <a:t>The second paddle is then moved to select a character. The process is repeated to type.</a:t>
            </a:r>
          </a:p>
          <a:p>
            <a:pPr lvl="0" rtl="0">
              <a:spcBef>
                <a:spcPts val="0"/>
              </a:spcBef>
              <a:buNone/>
            </a:pPr>
            <a:r>
              <a:t/>
            </a:r>
            <a:endParaRPr>
              <a:solidFill>
                <a:schemeClr val="dk1"/>
              </a:solidFill>
            </a:endParaRPr>
          </a:p>
          <a:p>
            <a:pPr lvl="0" rtl="0">
              <a:spcBef>
                <a:spcPts val="0"/>
              </a:spcBef>
              <a:buNone/>
            </a:pPr>
            <a:r>
              <a:rPr lang="en-US">
                <a:solidFill>
                  <a:schemeClr val="dk1"/>
                </a:solidFill>
              </a:rPr>
              <a:t>Next: Orbitouch</a:t>
            </a:r>
          </a:p>
        </p:txBody>
      </p:sp>
      <p:sp>
        <p:nvSpPr>
          <p:cNvPr id="181" name="Shape 181"/>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a:spcBef>
                <a:spcPts val="0"/>
              </a:spcBef>
              <a:buNone/>
            </a:pPr>
            <a:r>
              <a:t/>
            </a:r>
            <a:endParaRPr>
              <a:solidFill>
                <a:schemeClr val="dk1"/>
              </a:solidFill>
            </a:endParaRPr>
          </a:p>
          <a:p>
            <a:pPr lvl="0">
              <a:spcBef>
                <a:spcPts val="0"/>
              </a:spcBef>
              <a:buNone/>
            </a:pPr>
            <a:r>
              <a:rPr lang="en-US">
                <a:solidFill>
                  <a:schemeClr val="dk1"/>
                </a:solidFill>
              </a:rPr>
              <a:t>This is an existing product that shares a similar user experience with our keyboard.</a:t>
            </a:r>
          </a:p>
          <a:p>
            <a:pPr lvl="0">
              <a:spcBef>
                <a:spcPts val="0"/>
              </a:spcBef>
              <a:buNone/>
            </a:pPr>
            <a:r>
              <a:rPr lang="en-US">
                <a:solidFill>
                  <a:schemeClr val="dk1"/>
                </a:solidFill>
              </a:rPr>
              <a:t>The Orbitouch by Blue Orb Inc. retails for a little over $400 and also has 8 keys per handle.</a:t>
            </a:r>
          </a:p>
          <a:p>
            <a:pPr lvl="0">
              <a:spcBef>
                <a:spcPts val="0"/>
              </a:spcBef>
              <a:buNone/>
            </a:pPr>
            <a:r>
              <a:t/>
            </a:r>
            <a:endParaRPr>
              <a:solidFill>
                <a:schemeClr val="dk1"/>
              </a:solidFill>
            </a:endParaRPr>
          </a:p>
          <a:p>
            <a:pPr lvl="0">
              <a:spcBef>
                <a:spcPts val="0"/>
              </a:spcBef>
              <a:buNone/>
            </a:pPr>
            <a:r>
              <a:rPr lang="en-US">
                <a:solidFill>
                  <a:schemeClr val="dk1"/>
                </a:solidFill>
              </a:rPr>
              <a:t>Blue Orb Inc also owns several patents referring to the keyboard.</a:t>
            </a:r>
          </a:p>
          <a:p>
            <a:pPr lvl="0">
              <a:spcBef>
                <a:spcPts val="0"/>
              </a:spcBef>
              <a:buNone/>
            </a:pPr>
            <a:r>
              <a:t/>
            </a:r>
            <a:endParaRPr>
              <a:solidFill>
                <a:schemeClr val="dk1"/>
              </a:solidFill>
            </a:endParaRPr>
          </a:p>
          <a:p>
            <a:pPr lvl="0" rtl="0">
              <a:spcBef>
                <a:spcPts val="0"/>
              </a:spcBef>
              <a:buNone/>
            </a:pPr>
            <a:r>
              <a:rPr lang="en-US">
                <a:solidFill>
                  <a:schemeClr val="dk1"/>
                </a:solidFill>
              </a:rPr>
              <a:t>Next: our findings from the patents</a:t>
            </a:r>
          </a:p>
        </p:txBody>
      </p:sp>
      <p:sp>
        <p:nvSpPr>
          <p:cNvPr id="189" name="Shape 189"/>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a:spcBef>
                <a:spcPts val="0"/>
              </a:spcBef>
              <a:buNone/>
            </a:pPr>
            <a:r>
              <a:t/>
            </a:r>
            <a:endParaRPr>
              <a:solidFill>
                <a:schemeClr val="dk1"/>
              </a:solidFill>
            </a:endParaRPr>
          </a:p>
          <a:p>
            <a:pPr lvl="0" rtl="0">
              <a:spcBef>
                <a:spcPts val="0"/>
              </a:spcBef>
              <a:buNone/>
            </a:pPr>
            <a:r>
              <a:t/>
            </a:r>
            <a:endParaRPr>
              <a:solidFill>
                <a:schemeClr val="dk1"/>
              </a:solidFill>
            </a:endParaRPr>
          </a:p>
          <a:p>
            <a:pPr lvl="0">
              <a:spcBef>
                <a:spcPts val="0"/>
              </a:spcBef>
              <a:buNone/>
            </a:pPr>
            <a:r>
              <a:rPr lang="en-US">
                <a:solidFill>
                  <a:schemeClr val="dk1"/>
                </a:solidFill>
              </a:rPr>
              <a:t>We aren’t very good lawyers, but the team read through all of the patents to see if we could even proceed building our keyboard.</a:t>
            </a:r>
          </a:p>
          <a:p>
            <a:pPr lvl="0">
              <a:spcBef>
                <a:spcPts val="0"/>
              </a:spcBef>
              <a:buNone/>
            </a:pPr>
            <a:r>
              <a:t/>
            </a:r>
            <a:endParaRPr>
              <a:solidFill>
                <a:schemeClr val="dk1"/>
              </a:solidFill>
            </a:endParaRPr>
          </a:p>
          <a:p>
            <a:pPr lvl="0">
              <a:spcBef>
                <a:spcPts val="0"/>
              </a:spcBef>
              <a:buNone/>
            </a:pPr>
            <a:r>
              <a:rPr lang="en-US">
                <a:solidFill>
                  <a:schemeClr val="dk1"/>
                </a:solidFill>
              </a:rPr>
              <a:t>It looks like most of the patents pertain to mechanical design, and so we regained interest in having our AT Keyboard share the same keymap with the Orbitouch. This way the two can be used side by side.</a:t>
            </a:r>
          </a:p>
          <a:p>
            <a:pPr lvl="0">
              <a:spcBef>
                <a:spcPts val="0"/>
              </a:spcBef>
              <a:buNone/>
            </a:pPr>
            <a:r>
              <a:t/>
            </a:r>
            <a:endParaRPr>
              <a:solidFill>
                <a:schemeClr val="dk1"/>
              </a:solidFill>
            </a:endParaRPr>
          </a:p>
          <a:p>
            <a:pPr lvl="0" rtl="0">
              <a:spcBef>
                <a:spcPts val="0"/>
              </a:spcBef>
              <a:buNone/>
            </a:pPr>
            <a:r>
              <a:rPr lang="en-US">
                <a:solidFill>
                  <a:schemeClr val="dk1"/>
                </a:solidFill>
              </a:rPr>
              <a:t>Next: Initial changes (keyboard prototype 2)</a:t>
            </a:r>
          </a:p>
        </p:txBody>
      </p:sp>
      <p:sp>
        <p:nvSpPr>
          <p:cNvPr id="197" name="Shape 19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rtl="0">
              <a:spcBef>
                <a:spcPts val="0"/>
              </a:spcBef>
              <a:buNone/>
            </a:pPr>
            <a:r>
              <a:t/>
            </a:r>
            <a:endParaRPr>
              <a:solidFill>
                <a:schemeClr val="dk1"/>
              </a:solidFill>
            </a:endParaRPr>
          </a:p>
          <a:p>
            <a:pPr lvl="0">
              <a:spcBef>
                <a:spcPts val="0"/>
              </a:spcBef>
              <a:buNone/>
            </a:pPr>
            <a:r>
              <a:rPr lang="en-US">
                <a:solidFill>
                  <a:schemeClr val="dk1"/>
                </a:solidFill>
              </a:rPr>
              <a:t>We started with an initial prototype that had a very large base, expecting the mechanism to be large.</a:t>
            </a:r>
          </a:p>
          <a:p>
            <a:pPr lvl="0">
              <a:spcBef>
                <a:spcPts val="0"/>
              </a:spcBef>
              <a:buNone/>
            </a:pPr>
            <a:r>
              <a:t/>
            </a:r>
            <a:endParaRPr>
              <a:solidFill>
                <a:schemeClr val="dk1"/>
              </a:solidFill>
            </a:endParaRPr>
          </a:p>
          <a:p>
            <a:pPr lvl="0">
              <a:spcBef>
                <a:spcPts val="0"/>
              </a:spcBef>
              <a:buNone/>
            </a:pPr>
            <a:r>
              <a:rPr lang="en-US">
                <a:solidFill>
                  <a:schemeClr val="dk1"/>
                </a:solidFill>
              </a:rPr>
              <a:t>internal testing and review brought us some changes:</a:t>
            </a:r>
          </a:p>
          <a:p>
            <a:pPr indent="-228600" lvl="0" marL="457200" rtl="0">
              <a:spcBef>
                <a:spcPts val="0"/>
              </a:spcBef>
              <a:buClr>
                <a:schemeClr val="dk1"/>
              </a:buClr>
              <a:buChar char="-"/>
            </a:pPr>
            <a:r>
              <a:rPr lang="en-US">
                <a:solidFill>
                  <a:schemeClr val="dk1"/>
                </a:solidFill>
              </a:rPr>
              <a:t>Smaller</a:t>
            </a:r>
          </a:p>
          <a:p>
            <a:pPr indent="-228600" lvl="0" marL="457200" rtl="0">
              <a:spcBef>
                <a:spcPts val="0"/>
              </a:spcBef>
              <a:buClr>
                <a:schemeClr val="dk1"/>
              </a:buClr>
              <a:buChar char="-"/>
            </a:pPr>
            <a:r>
              <a:rPr lang="en-US">
                <a:solidFill>
                  <a:schemeClr val="dk1"/>
                </a:solidFill>
              </a:rPr>
              <a:t>Increased actuation force</a:t>
            </a:r>
          </a:p>
          <a:p>
            <a:pPr indent="-228600" lvl="0" marL="457200" rtl="0">
              <a:spcBef>
                <a:spcPts val="0"/>
              </a:spcBef>
              <a:buClr>
                <a:schemeClr val="dk1"/>
              </a:buClr>
              <a:buChar char="-"/>
            </a:pPr>
            <a:r>
              <a:rPr lang="en-US">
                <a:solidFill>
                  <a:schemeClr val="dk1"/>
                </a:solidFill>
              </a:rPr>
              <a:t>Make keys side mounted</a:t>
            </a:r>
          </a:p>
          <a:p>
            <a:pPr indent="-228600" lvl="0" marL="457200" rtl="0">
              <a:spcBef>
                <a:spcPts val="0"/>
              </a:spcBef>
              <a:buClr>
                <a:schemeClr val="dk1"/>
              </a:buClr>
              <a:buChar char="-"/>
            </a:pPr>
            <a:r>
              <a:rPr lang="en-US">
                <a:solidFill>
                  <a:schemeClr val="dk1"/>
                </a:solidFill>
              </a:rPr>
              <a:t>Multi-path files (laser, cnc, hand)</a:t>
            </a:r>
          </a:p>
          <a:p>
            <a:pPr lvl="0" rtl="0">
              <a:spcBef>
                <a:spcPts val="0"/>
              </a:spcBef>
              <a:buNone/>
            </a:pPr>
            <a:r>
              <a:t/>
            </a:r>
            <a:endParaRPr>
              <a:solidFill>
                <a:schemeClr val="dk1"/>
              </a:solidFill>
            </a:endParaRPr>
          </a:p>
          <a:p>
            <a:pPr lvl="0" rtl="0">
              <a:spcBef>
                <a:spcPts val="0"/>
              </a:spcBef>
              <a:buNone/>
            </a:pPr>
            <a:r>
              <a:rPr lang="en-US">
                <a:solidFill>
                  <a:schemeClr val="dk1"/>
                </a:solidFill>
              </a:rPr>
              <a:t>Next: Switch layout</a:t>
            </a:r>
          </a:p>
        </p:txBody>
      </p:sp>
      <p:sp>
        <p:nvSpPr>
          <p:cNvPr id="204" name="Shape 204"/>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txBox="1"/>
          <p:nvPr>
            <p:ph idx="1" type="body"/>
          </p:nvPr>
        </p:nvSpPr>
        <p:spPr>
          <a:xfrm>
            <a:off x="777225" y="4777725"/>
            <a:ext cx="6217899" cy="4526274"/>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 Bryant ### </a:t>
            </a:r>
          </a:p>
        </p:txBody>
      </p:sp>
      <p:sp>
        <p:nvSpPr>
          <p:cNvPr id="77" name="Shape 7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rtl="0">
              <a:spcBef>
                <a:spcPts val="0"/>
              </a:spcBef>
              <a:buNone/>
            </a:pPr>
            <a:r>
              <a:t/>
            </a:r>
            <a:endParaRPr>
              <a:solidFill>
                <a:schemeClr val="dk1"/>
              </a:solidFill>
            </a:endParaRPr>
          </a:p>
          <a:p>
            <a:pPr lvl="0">
              <a:spcBef>
                <a:spcPts val="0"/>
              </a:spcBef>
              <a:buNone/>
            </a:pPr>
            <a:r>
              <a:rPr lang="en-US" sz="1800"/>
              <a:t>Here is an early switch layout</a:t>
            </a:r>
          </a:p>
          <a:p>
            <a:pPr lvl="0">
              <a:spcBef>
                <a:spcPts val="0"/>
              </a:spcBef>
              <a:buNone/>
            </a:pPr>
            <a:r>
              <a:t/>
            </a:r>
            <a:endParaRPr sz="1800"/>
          </a:p>
          <a:p>
            <a:pPr lvl="0" rtl="0">
              <a:spcBef>
                <a:spcPts val="0"/>
              </a:spcBef>
              <a:buNone/>
            </a:pPr>
            <a:r>
              <a:rPr lang="en-US" sz="1800"/>
              <a:t>Next: First design review (prototype 3)</a:t>
            </a:r>
          </a:p>
        </p:txBody>
      </p:sp>
      <p:sp>
        <p:nvSpPr>
          <p:cNvPr id="212" name="Shape 21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rtl="0">
              <a:spcBef>
                <a:spcPts val="0"/>
              </a:spcBef>
              <a:buNone/>
            </a:pPr>
            <a:r>
              <a:t/>
            </a:r>
            <a:endParaRPr>
              <a:solidFill>
                <a:schemeClr val="dk1"/>
              </a:solidFill>
            </a:endParaRPr>
          </a:p>
          <a:p>
            <a:pPr lvl="0">
              <a:spcBef>
                <a:spcPts val="0"/>
              </a:spcBef>
              <a:buNone/>
            </a:pPr>
            <a:r>
              <a:rPr lang="en-US" sz="1800"/>
              <a:t>Our first meeting with TASC went very well. They had the following changes for us to make:</a:t>
            </a:r>
          </a:p>
          <a:p>
            <a:pPr indent="-342900" lvl="0" marL="457200" rtl="0">
              <a:spcBef>
                <a:spcPts val="0"/>
              </a:spcBef>
              <a:buSzPct val="100000"/>
              <a:buChar char="-"/>
            </a:pPr>
            <a:r>
              <a:rPr lang="en-US" sz="1800"/>
              <a:t>Lower actuation force</a:t>
            </a:r>
          </a:p>
          <a:p>
            <a:pPr indent="-342900" lvl="0" marL="457200" rtl="0">
              <a:spcBef>
                <a:spcPts val="0"/>
              </a:spcBef>
              <a:buSzPct val="100000"/>
              <a:buChar char="-"/>
            </a:pPr>
            <a:r>
              <a:rPr lang="en-US" sz="1800"/>
              <a:t>Smaller actuation distance</a:t>
            </a:r>
          </a:p>
          <a:p>
            <a:pPr indent="-342900" lvl="0" marL="457200" rtl="0">
              <a:spcBef>
                <a:spcPts val="0"/>
              </a:spcBef>
              <a:buSzPct val="100000"/>
              <a:buChar char="-"/>
            </a:pPr>
            <a:r>
              <a:rPr lang="en-US" sz="1800"/>
              <a:t>Smaller Keyboard base</a:t>
            </a:r>
          </a:p>
          <a:p>
            <a:pPr lvl="0" rtl="0">
              <a:spcBef>
                <a:spcPts val="0"/>
              </a:spcBef>
              <a:buNone/>
            </a:pPr>
            <a:r>
              <a:t/>
            </a:r>
            <a:endParaRPr sz="1800"/>
          </a:p>
          <a:p>
            <a:pPr lvl="0" rtl="0">
              <a:spcBef>
                <a:spcPts val="0"/>
              </a:spcBef>
              <a:buNone/>
            </a:pPr>
            <a:r>
              <a:rPr lang="en-US" sz="1800"/>
              <a:t>Next: Wire harness</a:t>
            </a:r>
          </a:p>
          <a:p>
            <a:pPr lvl="0" rtl="0">
              <a:spcBef>
                <a:spcPts val="0"/>
              </a:spcBef>
              <a:buNone/>
            </a:pPr>
            <a:r>
              <a:t/>
            </a:r>
            <a:endParaRPr sz="1800"/>
          </a:p>
          <a:p>
            <a:pPr lvl="0" rtl="0">
              <a:spcBef>
                <a:spcPts val="0"/>
              </a:spcBef>
              <a:buNone/>
            </a:pPr>
            <a:r>
              <a:t/>
            </a:r>
            <a:endParaRPr sz="1800"/>
          </a:p>
        </p:txBody>
      </p:sp>
      <p:sp>
        <p:nvSpPr>
          <p:cNvPr id="220" name="Shape 220"/>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Clr>
                <a:schemeClr val="dk1"/>
              </a:buClr>
              <a:buFont typeface="Arial"/>
              <a:buNone/>
            </a:pPr>
            <a:r>
              <a:rPr lang="en-US">
                <a:solidFill>
                  <a:schemeClr val="dk1"/>
                </a:solidFill>
              </a:rPr>
              <a:t>### CHRIS ###</a:t>
            </a:r>
          </a:p>
          <a:p>
            <a:pPr lvl="0" rtl="0">
              <a:spcBef>
                <a:spcPts val="0"/>
              </a:spcBef>
              <a:buNone/>
            </a:pPr>
            <a:r>
              <a:t/>
            </a:r>
            <a:endParaRPr>
              <a:solidFill>
                <a:schemeClr val="dk1"/>
              </a:solidFill>
            </a:endParaRPr>
          </a:p>
          <a:p>
            <a:pPr lvl="0">
              <a:spcBef>
                <a:spcPts val="0"/>
              </a:spcBef>
              <a:buNone/>
            </a:pPr>
            <a:r>
              <a:rPr lang="en-US">
                <a:solidFill>
                  <a:schemeClr val="dk1"/>
                </a:solidFill>
              </a:rPr>
              <a:t>We quickly learned that the previous method of soldering directly to the switches would cause trouble,</a:t>
            </a:r>
          </a:p>
          <a:p>
            <a:pPr lvl="0">
              <a:spcBef>
                <a:spcPts val="0"/>
              </a:spcBef>
              <a:buNone/>
            </a:pPr>
            <a:r>
              <a:rPr lang="en-US">
                <a:solidFill>
                  <a:schemeClr val="dk1"/>
                </a:solidFill>
              </a:rPr>
              <a:t>(next slide)</a:t>
            </a:r>
          </a:p>
          <a:p>
            <a:pPr lvl="0">
              <a:spcBef>
                <a:spcPts val="0"/>
              </a:spcBef>
              <a:buNone/>
            </a:pPr>
            <a:r>
              <a:t/>
            </a:r>
            <a:endParaRPr>
              <a:solidFill>
                <a:schemeClr val="dk1"/>
              </a:solidFill>
            </a:endParaRPr>
          </a:p>
          <a:p>
            <a:pPr lvl="0" rtl="0">
              <a:spcBef>
                <a:spcPts val="0"/>
              </a:spcBef>
              <a:buNone/>
            </a:pPr>
            <a:r>
              <a:t/>
            </a:r>
            <a:endParaRPr>
              <a:solidFill>
                <a:schemeClr val="dk1"/>
              </a:solidFill>
            </a:endParaRPr>
          </a:p>
        </p:txBody>
      </p:sp>
      <p:sp>
        <p:nvSpPr>
          <p:cNvPr id="228" name="Shape 22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rtl="0">
              <a:spcBef>
                <a:spcPts val="0"/>
              </a:spcBef>
              <a:buNone/>
            </a:pPr>
            <a:r>
              <a:t/>
            </a:r>
            <a:endParaRPr>
              <a:solidFill>
                <a:schemeClr val="dk1"/>
              </a:solidFill>
            </a:endParaRPr>
          </a:p>
          <a:p>
            <a:pPr lvl="0">
              <a:spcBef>
                <a:spcPts val="0"/>
              </a:spcBef>
              <a:buNone/>
            </a:pPr>
            <a:r>
              <a:rPr lang="en-US">
                <a:solidFill>
                  <a:schemeClr val="dk1"/>
                </a:solidFill>
              </a:rPr>
              <a:t>So we built a wiring harness which allows for fast re-arrangement and re-use of switches.</a:t>
            </a:r>
          </a:p>
          <a:p>
            <a:pPr lvl="0">
              <a:spcBef>
                <a:spcPts val="0"/>
              </a:spcBef>
              <a:buNone/>
            </a:pPr>
            <a:r>
              <a:t/>
            </a:r>
            <a:endParaRPr>
              <a:solidFill>
                <a:schemeClr val="dk1"/>
              </a:solidFill>
            </a:endParaRPr>
          </a:p>
          <a:p>
            <a:pPr lvl="0" rtl="0">
              <a:spcBef>
                <a:spcPts val="0"/>
              </a:spcBef>
              <a:buClr>
                <a:schemeClr val="dk1"/>
              </a:buClr>
              <a:buFont typeface="Arial"/>
              <a:buNone/>
            </a:pPr>
            <a:r>
              <a:rPr lang="en-US">
                <a:solidFill>
                  <a:schemeClr val="dk1"/>
                </a:solidFill>
              </a:rPr>
              <a:t>Next: wire harness and first mounting plate</a:t>
            </a:r>
          </a:p>
        </p:txBody>
      </p:sp>
      <p:sp>
        <p:nvSpPr>
          <p:cNvPr id="236" name="Shape 236"/>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a:spcBef>
                <a:spcPts val="0"/>
              </a:spcBef>
              <a:buNone/>
            </a:pPr>
            <a:r>
              <a:t/>
            </a:r>
            <a:endParaRPr>
              <a:solidFill>
                <a:schemeClr val="dk1"/>
              </a:solidFill>
            </a:endParaRPr>
          </a:p>
          <a:p>
            <a:pPr lvl="0">
              <a:spcBef>
                <a:spcPts val="0"/>
              </a:spcBef>
              <a:buNone/>
            </a:pPr>
            <a:r>
              <a:rPr lang="en-US">
                <a:solidFill>
                  <a:schemeClr val="dk1"/>
                </a:solidFill>
              </a:rPr>
              <a:t>We then set to making this third keyboard prototype. </a:t>
            </a:r>
          </a:p>
          <a:p>
            <a:pPr lvl="0">
              <a:spcBef>
                <a:spcPts val="0"/>
              </a:spcBef>
              <a:buNone/>
            </a:pPr>
            <a:r>
              <a:rPr lang="en-US">
                <a:solidFill>
                  <a:schemeClr val="dk1"/>
                </a:solidFill>
              </a:rPr>
              <a:t>Here is a laser cut mounting plate along with the wiring harness.</a:t>
            </a:r>
          </a:p>
          <a:p>
            <a:pPr lvl="0">
              <a:spcBef>
                <a:spcPts val="0"/>
              </a:spcBef>
              <a:buNone/>
            </a:pPr>
            <a:r>
              <a:t/>
            </a:r>
            <a:endParaRPr>
              <a:solidFill>
                <a:schemeClr val="dk1"/>
              </a:solidFill>
            </a:endParaRPr>
          </a:p>
          <a:p>
            <a:pPr lvl="0" rtl="0">
              <a:spcBef>
                <a:spcPts val="0"/>
              </a:spcBef>
              <a:buNone/>
            </a:pPr>
            <a:r>
              <a:rPr lang="en-US">
                <a:solidFill>
                  <a:schemeClr val="dk1"/>
                </a:solidFill>
              </a:rPr>
              <a:t>Next: center springs</a:t>
            </a:r>
          </a:p>
        </p:txBody>
      </p:sp>
      <p:sp>
        <p:nvSpPr>
          <p:cNvPr id="244" name="Shape 244"/>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rtl="0">
              <a:spcBef>
                <a:spcPts val="0"/>
              </a:spcBef>
              <a:buNone/>
            </a:pPr>
            <a:r>
              <a:t/>
            </a:r>
            <a:endParaRPr>
              <a:solidFill>
                <a:schemeClr val="dk1"/>
              </a:solidFill>
            </a:endParaRPr>
          </a:p>
          <a:p>
            <a:pPr lvl="0">
              <a:spcBef>
                <a:spcPts val="0"/>
              </a:spcBef>
              <a:buNone/>
            </a:pPr>
            <a:r>
              <a:rPr lang="en-US">
                <a:solidFill>
                  <a:schemeClr val="dk1"/>
                </a:solidFill>
              </a:rPr>
              <a:t>We also investigated using springs to center the paddles.</a:t>
            </a:r>
          </a:p>
          <a:p>
            <a:pPr lvl="0">
              <a:spcBef>
                <a:spcPts val="0"/>
              </a:spcBef>
              <a:buNone/>
            </a:pPr>
            <a:r>
              <a:t/>
            </a:r>
            <a:endParaRPr>
              <a:solidFill>
                <a:schemeClr val="dk1"/>
              </a:solidFill>
            </a:endParaRPr>
          </a:p>
          <a:p>
            <a:pPr lvl="0" rtl="0">
              <a:spcBef>
                <a:spcPts val="0"/>
              </a:spcBef>
              <a:buNone/>
            </a:pPr>
            <a:r>
              <a:rPr lang="en-US">
                <a:solidFill>
                  <a:schemeClr val="dk1"/>
                </a:solidFill>
              </a:rPr>
              <a:t>Next: 3rd prototype layout </a:t>
            </a:r>
          </a:p>
        </p:txBody>
      </p:sp>
      <p:sp>
        <p:nvSpPr>
          <p:cNvPr id="252" name="Shape 25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rtl="0">
              <a:spcBef>
                <a:spcPts val="0"/>
              </a:spcBef>
              <a:buNone/>
            </a:pPr>
            <a:r>
              <a:t/>
            </a:r>
            <a:endParaRPr>
              <a:solidFill>
                <a:schemeClr val="dk1"/>
              </a:solidFill>
            </a:endParaRPr>
          </a:p>
          <a:p>
            <a:pPr lvl="0">
              <a:spcBef>
                <a:spcPts val="0"/>
              </a:spcBef>
              <a:buNone/>
            </a:pPr>
            <a:r>
              <a:rPr lang="en-US">
                <a:solidFill>
                  <a:schemeClr val="dk1"/>
                </a:solidFill>
              </a:rPr>
              <a:t>Here is the third keyboard prototype brought to TASC for review and testing.</a:t>
            </a:r>
          </a:p>
          <a:p>
            <a:pPr lvl="0">
              <a:spcBef>
                <a:spcPts val="0"/>
              </a:spcBef>
              <a:buNone/>
            </a:pPr>
            <a:r>
              <a:t/>
            </a:r>
            <a:endParaRPr>
              <a:solidFill>
                <a:schemeClr val="dk1"/>
              </a:solidFill>
            </a:endParaRPr>
          </a:p>
          <a:p>
            <a:pPr lvl="0" rtl="0">
              <a:spcBef>
                <a:spcPts val="0"/>
              </a:spcBef>
              <a:buNone/>
            </a:pPr>
            <a:r>
              <a:rPr lang="en-US">
                <a:solidFill>
                  <a:schemeClr val="dk1"/>
                </a:solidFill>
              </a:rPr>
              <a:t>Next: second design review</a:t>
            </a:r>
          </a:p>
        </p:txBody>
      </p:sp>
      <p:sp>
        <p:nvSpPr>
          <p:cNvPr id="260" name="Shape 260"/>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rtl="0">
              <a:spcBef>
                <a:spcPts val="0"/>
              </a:spcBef>
              <a:buNone/>
            </a:pPr>
            <a:r>
              <a:t/>
            </a:r>
            <a:endParaRPr>
              <a:solidFill>
                <a:schemeClr val="dk1"/>
              </a:solidFill>
            </a:endParaRPr>
          </a:p>
          <a:p>
            <a:pPr lvl="0">
              <a:spcBef>
                <a:spcPts val="0"/>
              </a:spcBef>
              <a:buNone/>
            </a:pPr>
            <a:r>
              <a:rPr lang="en-US">
                <a:solidFill>
                  <a:schemeClr val="dk1"/>
                </a:solidFill>
              </a:rPr>
              <a:t>TASC brought in an additional associate in the field to help us gather user testing data and additional design changes.</a:t>
            </a:r>
          </a:p>
          <a:p>
            <a:pPr lvl="0">
              <a:spcBef>
                <a:spcPts val="0"/>
              </a:spcBef>
              <a:buNone/>
            </a:pPr>
            <a:r>
              <a:t/>
            </a:r>
            <a:endParaRPr>
              <a:solidFill>
                <a:schemeClr val="dk1"/>
              </a:solidFill>
            </a:endParaRPr>
          </a:p>
          <a:p>
            <a:pPr lvl="0">
              <a:spcBef>
                <a:spcPts val="0"/>
              </a:spcBef>
              <a:buNone/>
            </a:pPr>
            <a:r>
              <a:rPr lang="en-US">
                <a:solidFill>
                  <a:schemeClr val="dk1"/>
                </a:solidFill>
              </a:rPr>
              <a:t>We went back to the drawing board with these changes.</a:t>
            </a:r>
          </a:p>
          <a:p>
            <a:pPr lvl="0">
              <a:spcBef>
                <a:spcPts val="0"/>
              </a:spcBef>
              <a:buNone/>
            </a:pPr>
            <a:r>
              <a:t/>
            </a:r>
            <a:endParaRPr>
              <a:solidFill>
                <a:schemeClr val="dk1"/>
              </a:solidFill>
            </a:endParaRPr>
          </a:p>
          <a:p>
            <a:pPr lvl="0" rtl="0">
              <a:spcBef>
                <a:spcPts val="0"/>
              </a:spcBef>
              <a:buNone/>
            </a:pPr>
            <a:r>
              <a:rPr lang="en-US">
                <a:solidFill>
                  <a:schemeClr val="dk1"/>
                </a:solidFill>
              </a:rPr>
              <a:t>Next: Laser broke</a:t>
            </a:r>
          </a:p>
        </p:txBody>
      </p:sp>
      <p:sp>
        <p:nvSpPr>
          <p:cNvPr id="268" name="Shape 26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a:spcBef>
                <a:spcPts val="0"/>
              </a:spcBef>
              <a:buNone/>
            </a:pPr>
            <a:r>
              <a:t/>
            </a:r>
            <a:endParaRPr>
              <a:solidFill>
                <a:schemeClr val="dk1"/>
              </a:solidFill>
            </a:endParaRPr>
          </a:p>
          <a:p>
            <a:pPr lvl="0">
              <a:spcBef>
                <a:spcPts val="0"/>
              </a:spcBef>
              <a:buNone/>
            </a:pPr>
            <a:r>
              <a:rPr lang="en-US">
                <a:solidFill>
                  <a:schemeClr val="dk1"/>
                </a:solidFill>
              </a:rPr>
              <a:t>And then the chemical laser tool we’d been prototyping on broke.. Although we still finished the fourth keyboard prototype, it slowed our progress significantly.</a:t>
            </a:r>
          </a:p>
          <a:p>
            <a:pPr lvl="0">
              <a:spcBef>
                <a:spcPts val="0"/>
              </a:spcBef>
              <a:buNone/>
            </a:pPr>
            <a:r>
              <a:t/>
            </a:r>
            <a:endParaRPr>
              <a:solidFill>
                <a:schemeClr val="dk1"/>
              </a:solidFill>
            </a:endParaRPr>
          </a:p>
          <a:p>
            <a:pPr lvl="0" rtl="0">
              <a:spcBef>
                <a:spcPts val="0"/>
              </a:spcBef>
              <a:buNone/>
            </a:pPr>
            <a:r>
              <a:rPr lang="en-US">
                <a:solidFill>
                  <a:schemeClr val="dk1"/>
                </a:solidFill>
              </a:rPr>
              <a:t>Next: final prototype</a:t>
            </a:r>
          </a:p>
        </p:txBody>
      </p:sp>
      <p:sp>
        <p:nvSpPr>
          <p:cNvPr id="275" name="Shape 275"/>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rtl="0">
              <a:spcBef>
                <a:spcPts val="0"/>
              </a:spcBef>
              <a:buNone/>
            </a:pPr>
            <a:r>
              <a:t/>
            </a:r>
            <a:endParaRPr>
              <a:solidFill>
                <a:schemeClr val="dk1"/>
              </a:solidFill>
            </a:endParaRPr>
          </a:p>
          <a:p>
            <a:pPr lvl="0" rtl="0">
              <a:spcBef>
                <a:spcPts val="0"/>
              </a:spcBef>
              <a:buNone/>
            </a:pPr>
            <a:r>
              <a:rPr lang="en-US">
                <a:solidFill>
                  <a:schemeClr val="dk1"/>
                </a:solidFill>
              </a:rPr>
              <a:t>Here is our fourth keyboard arrangement. We’ve since made the adjustments to apply orbitouch’s keymap, but haven’t constructed this final keyboard.</a:t>
            </a:r>
          </a:p>
        </p:txBody>
      </p:sp>
      <p:sp>
        <p:nvSpPr>
          <p:cNvPr id="283" name="Shape 283"/>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rPr lang="en-US">
                <a:solidFill>
                  <a:schemeClr val="dk1"/>
                </a:solidFill>
              </a:rPr>
              <a:t>### Bryant ###</a:t>
            </a:r>
          </a:p>
          <a:p>
            <a:pPr lvl="0" rtl="0">
              <a:spcBef>
                <a:spcPts val="0"/>
              </a:spcBef>
              <a:buNone/>
            </a:pPr>
            <a:r>
              <a:rPr lang="en-US">
                <a:solidFill>
                  <a:schemeClr val="dk1"/>
                </a:solidFill>
              </a:rPr>
              <a:t>So to give a bit of a background,</a:t>
            </a:r>
            <a:br>
              <a:rPr lang="en-US">
                <a:solidFill>
                  <a:schemeClr val="dk1"/>
                </a:solidFill>
              </a:rPr>
            </a:br>
            <a:br>
              <a:rPr lang="en-US">
                <a:solidFill>
                  <a:schemeClr val="dk1"/>
                </a:solidFill>
              </a:rPr>
            </a:br>
            <a:r>
              <a:rPr lang="en-US">
                <a:solidFill>
                  <a:schemeClr val="dk1"/>
                </a:solidFill>
              </a:rPr>
              <a:t>We want to recap on the terms used.</a:t>
            </a:r>
            <a:br>
              <a:rPr lang="en-US">
                <a:solidFill>
                  <a:schemeClr val="dk1"/>
                </a:solidFill>
              </a:rPr>
            </a:br>
            <a:r>
              <a:rPr lang="en-US">
                <a:solidFill>
                  <a:schemeClr val="dk1"/>
                </a:solidFill>
              </a:rPr>
              <a:t>Adaptive Technology is a device or component which is specifically designed for persons living with disabilities.</a:t>
            </a:r>
          </a:p>
          <a:p>
            <a:pPr indent="-228600" lvl="0" marL="457200" rtl="0">
              <a:spcBef>
                <a:spcPts val="0"/>
              </a:spcBef>
              <a:buClr>
                <a:schemeClr val="dk1"/>
              </a:buClr>
              <a:buChar char="●"/>
            </a:pPr>
            <a:r>
              <a:rPr lang="en-US">
                <a:solidFill>
                  <a:schemeClr val="dk1"/>
                </a:solidFill>
              </a:rPr>
              <a:t>This can be Low tech like a foam gripper on a pencil</a:t>
            </a:r>
          </a:p>
          <a:p>
            <a:pPr indent="-228600" lvl="0" marL="457200" rtl="0">
              <a:spcBef>
                <a:spcPts val="0"/>
              </a:spcBef>
              <a:buClr>
                <a:schemeClr val="dk1"/>
              </a:buClr>
              <a:buChar char="●"/>
            </a:pPr>
            <a:r>
              <a:rPr lang="en-US">
                <a:solidFill>
                  <a:schemeClr val="dk1"/>
                </a:solidFill>
              </a:rPr>
              <a:t>Or high tech such as eye movement tracking devices</a:t>
            </a:r>
          </a:p>
          <a:p>
            <a:pPr lvl="0" rtl="0">
              <a:spcBef>
                <a:spcPts val="0"/>
              </a:spcBef>
              <a:buNone/>
            </a:pPr>
            <a:br>
              <a:rPr lang="en-US">
                <a:solidFill>
                  <a:schemeClr val="dk1"/>
                </a:solidFill>
              </a:rPr>
            </a:br>
            <a:r>
              <a:rPr lang="en-US">
                <a:solidFill>
                  <a:schemeClr val="dk1"/>
                </a:solidFill>
              </a:rPr>
              <a:t>and </a:t>
            </a:r>
            <a:br>
              <a:rPr lang="en-US">
                <a:solidFill>
                  <a:schemeClr val="dk1"/>
                </a:solidFill>
              </a:rPr>
            </a:br>
            <a:r>
              <a:rPr lang="en-US">
                <a:solidFill>
                  <a:schemeClr val="dk1"/>
                </a:solidFill>
              </a:rPr>
              <a:t>Human Interface Devices or HID</a:t>
            </a:r>
            <a:br>
              <a:rPr lang="en-US">
                <a:solidFill>
                  <a:schemeClr val="dk1"/>
                </a:solidFill>
              </a:rPr>
            </a:br>
            <a:r>
              <a:rPr lang="en-US">
                <a:solidFill>
                  <a:schemeClr val="dk1"/>
                </a:solidFill>
              </a:rPr>
              <a:t>This is a tool by which a user interacts with electronic information either by input or output.</a:t>
            </a:r>
          </a:p>
          <a:p>
            <a:pPr indent="-228600" lvl="0" marL="457200" rtl="0">
              <a:spcBef>
                <a:spcPts val="0"/>
              </a:spcBef>
              <a:buClr>
                <a:schemeClr val="dk1"/>
              </a:buClr>
              <a:buChar char="●"/>
            </a:pPr>
            <a:r>
              <a:rPr lang="en-US">
                <a:solidFill>
                  <a:schemeClr val="dk1"/>
                </a:solidFill>
              </a:rPr>
              <a:t>Such examples include: Keyboard, Mouse, game controller, touch screens. Etc</a:t>
            </a:r>
          </a:p>
        </p:txBody>
      </p:sp>
      <p:sp>
        <p:nvSpPr>
          <p:cNvPr id="84" name="Shape 84"/>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rtl="0">
              <a:spcBef>
                <a:spcPts val="0"/>
              </a:spcBef>
              <a:buNone/>
            </a:pPr>
            <a:r>
              <a:rPr lang="en-US">
                <a:solidFill>
                  <a:schemeClr val="dk1"/>
                </a:solidFill>
              </a:rPr>
              <a:t>### CHRIS ###</a:t>
            </a:r>
          </a:p>
          <a:p>
            <a:pPr lvl="0" rtl="0">
              <a:spcBef>
                <a:spcPts val="0"/>
              </a:spcBef>
              <a:buNone/>
            </a:pPr>
            <a:r>
              <a:t/>
            </a:r>
            <a:endParaRPr>
              <a:solidFill>
                <a:schemeClr val="dk1"/>
              </a:solidFill>
            </a:endParaRPr>
          </a:p>
          <a:p>
            <a:pPr lvl="0">
              <a:spcBef>
                <a:spcPts val="0"/>
              </a:spcBef>
              <a:buNone/>
            </a:pPr>
            <a:r>
              <a:rPr lang="en-US">
                <a:solidFill>
                  <a:schemeClr val="dk1"/>
                </a:solidFill>
              </a:rPr>
              <a:t>In conclusion to our keyboard’s hardware:</a:t>
            </a:r>
          </a:p>
          <a:p>
            <a:pPr indent="-228600" lvl="0" marL="457200" rtl="0">
              <a:spcBef>
                <a:spcPts val="0"/>
              </a:spcBef>
              <a:buClr>
                <a:schemeClr val="dk1"/>
              </a:buClr>
              <a:buChar char="-"/>
            </a:pPr>
            <a:r>
              <a:rPr lang="en-US">
                <a:solidFill>
                  <a:schemeClr val="dk1"/>
                </a:solidFill>
              </a:rPr>
              <a:t>we learned a lot about the importance of having professional design feedback</a:t>
            </a:r>
          </a:p>
          <a:p>
            <a:pPr indent="-228600" lvl="0" marL="457200" rtl="0">
              <a:spcBef>
                <a:spcPts val="0"/>
              </a:spcBef>
              <a:buClr>
                <a:schemeClr val="dk1"/>
              </a:buClr>
              <a:buChar char="-"/>
            </a:pPr>
            <a:r>
              <a:rPr lang="en-US">
                <a:solidFill>
                  <a:schemeClr val="dk1"/>
                </a:solidFill>
              </a:rPr>
              <a:t>And we can’t thank UCP and TASC enough for donating their time to help make this system viable (their words)</a:t>
            </a:r>
          </a:p>
          <a:p>
            <a:pPr lvl="0" rtl="0">
              <a:spcBef>
                <a:spcPts val="0"/>
              </a:spcBef>
              <a:buNone/>
            </a:pPr>
            <a:r>
              <a:t/>
            </a:r>
            <a:endParaRPr>
              <a:solidFill>
                <a:schemeClr val="dk1"/>
              </a:solidFill>
            </a:endParaRPr>
          </a:p>
          <a:p>
            <a:pPr lvl="0" rtl="0">
              <a:spcBef>
                <a:spcPts val="0"/>
              </a:spcBef>
              <a:buNone/>
            </a:pPr>
            <a:r>
              <a:rPr lang="en-US">
                <a:solidFill>
                  <a:schemeClr val="dk1"/>
                </a:solidFill>
              </a:rPr>
              <a:t>Next: Program flowcharts</a:t>
            </a:r>
          </a:p>
        </p:txBody>
      </p:sp>
      <p:sp>
        <p:nvSpPr>
          <p:cNvPr id="291" name="Shape 291"/>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a:spcBef>
                <a:spcPts val="0"/>
              </a:spcBef>
              <a:buClr>
                <a:schemeClr val="dk1"/>
              </a:buClr>
              <a:buFont typeface="Arial"/>
              <a:buNone/>
            </a:pPr>
            <a:r>
              <a:rPr lang="en-US">
                <a:solidFill>
                  <a:schemeClr val="dk1"/>
                </a:solidFill>
              </a:rPr>
              <a:t>### CHRIS ###</a:t>
            </a:r>
          </a:p>
          <a:p>
            <a:pPr lvl="0">
              <a:spcBef>
                <a:spcPts val="0"/>
              </a:spcBef>
              <a:buClr>
                <a:schemeClr val="dk1"/>
              </a:buClr>
              <a:buFont typeface="Arial"/>
              <a:buNone/>
            </a:pPr>
            <a:r>
              <a:t/>
            </a:r>
            <a:endParaRPr>
              <a:solidFill>
                <a:schemeClr val="dk1"/>
              </a:solidFill>
            </a:endParaRPr>
          </a:p>
          <a:p>
            <a:pPr lvl="0">
              <a:spcBef>
                <a:spcPts val="0"/>
              </a:spcBef>
              <a:buClr>
                <a:schemeClr val="dk1"/>
              </a:buClr>
              <a:buFont typeface="Arial"/>
              <a:buNone/>
            </a:pPr>
            <a:r>
              <a:rPr lang="en-US">
                <a:solidFill>
                  <a:schemeClr val="dk1"/>
                </a:solidFill>
              </a:rPr>
              <a:t>Yeah, you’ve seen these 3 times now, here they are again…</a:t>
            </a:r>
          </a:p>
          <a:p>
            <a:pPr lvl="0">
              <a:spcBef>
                <a:spcPts val="0"/>
              </a:spcBef>
              <a:buClr>
                <a:schemeClr val="dk1"/>
              </a:buClr>
              <a:buFont typeface="Arial"/>
              <a:buNone/>
            </a:pPr>
            <a:r>
              <a:t/>
            </a:r>
            <a:endParaRPr>
              <a:solidFill>
                <a:schemeClr val="dk1"/>
              </a:solidFill>
            </a:endParaRPr>
          </a:p>
          <a:p>
            <a:pPr lvl="0" rtl="0">
              <a:spcBef>
                <a:spcPts val="0"/>
              </a:spcBef>
              <a:buClr>
                <a:schemeClr val="dk1"/>
              </a:buClr>
              <a:buFont typeface="Arial"/>
              <a:buNone/>
            </a:pPr>
            <a:r>
              <a:rPr lang="en-US">
                <a:solidFill>
                  <a:schemeClr val="dk1"/>
                </a:solidFill>
              </a:rPr>
              <a:t>Next: another flowchart</a:t>
            </a:r>
          </a:p>
        </p:txBody>
      </p:sp>
      <p:sp>
        <p:nvSpPr>
          <p:cNvPr id="298" name="Shape 29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rPr lang="en-US">
                <a:solidFill>
                  <a:schemeClr val="dk1"/>
                </a:solidFill>
              </a:rPr>
              <a:t>### CHRIS ###</a:t>
            </a:r>
          </a:p>
          <a:p>
            <a:pPr lvl="0">
              <a:spcBef>
                <a:spcPts val="0"/>
              </a:spcBef>
              <a:buClr>
                <a:schemeClr val="dk1"/>
              </a:buClr>
              <a:buFont typeface="Arial"/>
              <a:buNone/>
            </a:pPr>
            <a:r>
              <a:t/>
            </a:r>
            <a:endParaRPr>
              <a:solidFill>
                <a:schemeClr val="dk1"/>
              </a:solidFill>
            </a:endParaRPr>
          </a:p>
          <a:p>
            <a:pPr lvl="0">
              <a:spcBef>
                <a:spcPts val="0"/>
              </a:spcBef>
              <a:buClr>
                <a:schemeClr val="dk1"/>
              </a:buClr>
              <a:buFont typeface="Arial"/>
              <a:buNone/>
            </a:pPr>
            <a:r>
              <a:rPr lang="en-US">
                <a:solidFill>
                  <a:schemeClr val="dk1"/>
                </a:solidFill>
              </a:rPr>
              <a:t>Last one, get a good look.</a:t>
            </a:r>
          </a:p>
          <a:p>
            <a:pPr lvl="0">
              <a:spcBef>
                <a:spcPts val="0"/>
              </a:spcBef>
              <a:buClr>
                <a:schemeClr val="dk1"/>
              </a:buClr>
              <a:buFont typeface="Arial"/>
              <a:buNone/>
            </a:pPr>
            <a:r>
              <a:t/>
            </a:r>
            <a:endParaRPr>
              <a:solidFill>
                <a:schemeClr val="dk1"/>
              </a:solidFill>
            </a:endParaRPr>
          </a:p>
          <a:p>
            <a:pPr lvl="0" rtl="0">
              <a:spcBef>
                <a:spcPts val="0"/>
              </a:spcBef>
              <a:buClr>
                <a:schemeClr val="dk1"/>
              </a:buClr>
              <a:buFont typeface="Arial"/>
              <a:buNone/>
            </a:pPr>
            <a:r>
              <a:rPr lang="en-US">
                <a:solidFill>
                  <a:schemeClr val="dk1"/>
                </a:solidFill>
              </a:rPr>
              <a:t>Next: AT button</a:t>
            </a:r>
          </a:p>
        </p:txBody>
      </p:sp>
      <p:sp>
        <p:nvSpPr>
          <p:cNvPr id="305" name="Shape 305"/>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 CHRIS ###</a:t>
            </a:r>
          </a:p>
          <a:p>
            <a:pPr lvl="0" rtl="0">
              <a:spcBef>
                <a:spcPts val="0"/>
              </a:spcBef>
              <a:buNone/>
            </a:pPr>
            <a:r>
              <a:t/>
            </a:r>
            <a:endParaRPr>
              <a:solidFill>
                <a:schemeClr val="dk1"/>
              </a:solidFill>
            </a:endParaRPr>
          </a:p>
          <a:p>
            <a:pPr lvl="0" rtl="0">
              <a:spcBef>
                <a:spcPts val="0"/>
              </a:spcBef>
              <a:buNone/>
            </a:pPr>
            <a:r>
              <a:rPr lang="en-US">
                <a:solidFill>
                  <a:schemeClr val="dk1"/>
                </a:solidFill>
              </a:rPr>
              <a:t>AT buttons use a standard 3.5mm mono cable to connect to their end devices.</a:t>
            </a:r>
          </a:p>
          <a:p>
            <a:pPr lvl="0" rtl="0">
              <a:spcBef>
                <a:spcPts val="0"/>
              </a:spcBef>
              <a:buNone/>
            </a:pPr>
            <a:r>
              <a:t/>
            </a:r>
            <a:endParaRPr>
              <a:solidFill>
                <a:schemeClr val="dk1"/>
              </a:solidFill>
            </a:endParaRPr>
          </a:p>
          <a:p>
            <a:pPr lvl="0" rtl="0">
              <a:spcBef>
                <a:spcPts val="0"/>
              </a:spcBef>
              <a:buNone/>
            </a:pPr>
            <a:r>
              <a:rPr lang="en-US">
                <a:solidFill>
                  <a:schemeClr val="dk1"/>
                </a:solidFill>
              </a:rPr>
              <a:t>During our keyboard design reviews, </a:t>
            </a:r>
          </a:p>
          <a:p>
            <a:pPr lvl="0" rtl="0">
              <a:spcBef>
                <a:spcPts val="0"/>
              </a:spcBef>
              <a:buNone/>
            </a:pPr>
            <a:r>
              <a:rPr lang="en-US">
                <a:solidFill>
                  <a:schemeClr val="dk1"/>
                </a:solidFill>
              </a:rPr>
              <a:t>TASC specifically asked us to investigate making these AT buttons,</a:t>
            </a:r>
          </a:p>
          <a:p>
            <a:pPr lvl="0" rtl="0">
              <a:spcBef>
                <a:spcPts val="0"/>
              </a:spcBef>
              <a:buNone/>
            </a:pPr>
            <a:r>
              <a:rPr lang="en-US">
                <a:solidFill>
                  <a:schemeClr val="dk1"/>
                </a:solidFill>
              </a:rPr>
              <a:t>and we felt compelled to follow up.</a:t>
            </a:r>
          </a:p>
          <a:p>
            <a:pPr lvl="0" rtl="0">
              <a:spcBef>
                <a:spcPts val="0"/>
              </a:spcBef>
              <a:buNone/>
            </a:pPr>
            <a:r>
              <a:t/>
            </a:r>
            <a:endParaRPr>
              <a:solidFill>
                <a:schemeClr val="dk1"/>
              </a:solidFill>
            </a:endParaRPr>
          </a:p>
          <a:p>
            <a:pPr lvl="0" rtl="0">
              <a:spcBef>
                <a:spcPts val="0"/>
              </a:spcBef>
              <a:buNone/>
            </a:pPr>
            <a:r>
              <a:rPr lang="en-US">
                <a:solidFill>
                  <a:schemeClr val="dk1"/>
                </a:solidFill>
              </a:rPr>
              <a:t>Next: AbleNet existing product</a:t>
            </a:r>
          </a:p>
        </p:txBody>
      </p:sp>
      <p:sp>
        <p:nvSpPr>
          <p:cNvPr id="312" name="Shape 31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We aren’t picking on any single outlet, </a:t>
            </a:r>
          </a:p>
          <a:p>
            <a:pPr lvl="0">
              <a:spcBef>
                <a:spcPts val="0"/>
              </a:spcBef>
              <a:buNone/>
            </a:pPr>
            <a:r>
              <a:rPr lang="en-US" sz="1800"/>
              <a:t>all retailers of these buttons charge between $60 and $160</a:t>
            </a:r>
          </a:p>
          <a:p>
            <a:pPr lvl="0">
              <a:spcBef>
                <a:spcPts val="0"/>
              </a:spcBef>
              <a:buNone/>
            </a:pPr>
            <a:r>
              <a:rPr lang="en-US" sz="1800"/>
              <a:t>It’s just a factor of the cost involved for injection plastic moulds and real manufacturing.</a:t>
            </a:r>
          </a:p>
          <a:p>
            <a:pPr lvl="0">
              <a:spcBef>
                <a:spcPts val="0"/>
              </a:spcBef>
              <a:buNone/>
            </a:pPr>
            <a:r>
              <a:t/>
            </a:r>
            <a:endParaRPr sz="1800"/>
          </a:p>
          <a:p>
            <a:pPr lvl="0" rtl="0">
              <a:spcBef>
                <a:spcPts val="0"/>
              </a:spcBef>
              <a:buNone/>
            </a:pPr>
            <a:r>
              <a:rPr lang="en-US" sz="1800"/>
              <a:t>Next: DIY solutions</a:t>
            </a:r>
          </a:p>
        </p:txBody>
      </p:sp>
      <p:sp>
        <p:nvSpPr>
          <p:cNvPr id="319" name="Shape 319"/>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So end users turn to DIY solutions when they want to adapt low-risk items like toys.</a:t>
            </a:r>
          </a:p>
          <a:p>
            <a:pPr lvl="0">
              <a:spcBef>
                <a:spcPts val="0"/>
              </a:spcBef>
              <a:buNone/>
            </a:pPr>
            <a:r>
              <a:rPr lang="en-US" sz="1800"/>
              <a:t>There are great guides online for adapting things like RC cars… there are not complementary guides for buttons.</a:t>
            </a:r>
          </a:p>
          <a:p>
            <a:pPr lvl="0">
              <a:spcBef>
                <a:spcPts val="0"/>
              </a:spcBef>
              <a:buNone/>
            </a:pPr>
            <a:r>
              <a:t/>
            </a:r>
            <a:endParaRPr sz="1800"/>
          </a:p>
          <a:p>
            <a:pPr lvl="0" rtl="0">
              <a:spcBef>
                <a:spcPts val="0"/>
              </a:spcBef>
              <a:buNone/>
            </a:pPr>
            <a:r>
              <a:rPr lang="en-US" sz="1800"/>
              <a:t>Next: choosing a button size</a:t>
            </a:r>
          </a:p>
        </p:txBody>
      </p:sp>
      <p:sp>
        <p:nvSpPr>
          <p:cNvPr id="327" name="Shape 32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We began by investigating things such as the key size.</a:t>
            </a:r>
          </a:p>
          <a:p>
            <a:pPr lvl="0">
              <a:spcBef>
                <a:spcPts val="0"/>
              </a:spcBef>
              <a:buNone/>
            </a:pPr>
            <a:r>
              <a:rPr lang="en-US" sz="1800"/>
              <a:t>The 100mm diameter was chosen to make a button that is hand-sized and can be printed on the vast majority of printers.</a:t>
            </a:r>
          </a:p>
          <a:p>
            <a:pPr lvl="0">
              <a:spcBef>
                <a:spcPts val="0"/>
              </a:spcBef>
              <a:buNone/>
            </a:pPr>
            <a:r>
              <a:t/>
            </a:r>
            <a:endParaRPr sz="1800"/>
          </a:p>
          <a:p>
            <a:pPr lvl="0" rtl="0">
              <a:spcBef>
                <a:spcPts val="0"/>
              </a:spcBef>
              <a:buNone/>
            </a:pPr>
            <a:r>
              <a:rPr lang="en-US" sz="1800"/>
              <a:t>Next: warping issues</a:t>
            </a:r>
          </a:p>
        </p:txBody>
      </p:sp>
      <p:sp>
        <p:nvSpPr>
          <p:cNvPr id="338" name="Shape 338"/>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 </a:t>
            </a:r>
          </a:p>
          <a:p>
            <a:pPr lvl="0">
              <a:spcBef>
                <a:spcPts val="0"/>
              </a:spcBef>
              <a:buNone/>
            </a:pPr>
            <a:r>
              <a:t/>
            </a:r>
            <a:endParaRPr sz="1800"/>
          </a:p>
          <a:p>
            <a:pPr lvl="0">
              <a:spcBef>
                <a:spcPts val="0"/>
              </a:spcBef>
              <a:buNone/>
            </a:pPr>
            <a:r>
              <a:rPr lang="en-US" sz="1800"/>
              <a:t>Now -- bear with me -- We had a lot of obstacles to creating this button, and I want to share just one of them with you. </a:t>
            </a:r>
          </a:p>
          <a:p>
            <a:pPr lvl="0">
              <a:spcBef>
                <a:spcPts val="0"/>
              </a:spcBef>
              <a:buNone/>
            </a:pPr>
            <a:r>
              <a:t/>
            </a:r>
            <a:endParaRPr sz="1800"/>
          </a:p>
          <a:p>
            <a:pPr lvl="0">
              <a:spcBef>
                <a:spcPts val="0"/>
              </a:spcBef>
              <a:buNone/>
            </a:pPr>
            <a:r>
              <a:rPr lang="en-US" sz="1800"/>
              <a:t>The part is warped and pulled off the print surface, creating this rocking button.</a:t>
            </a:r>
          </a:p>
          <a:p>
            <a:pPr lvl="0">
              <a:spcBef>
                <a:spcPts val="0"/>
              </a:spcBef>
              <a:buNone/>
            </a:pPr>
            <a:r>
              <a:t/>
            </a:r>
            <a:endParaRPr sz="1800"/>
          </a:p>
          <a:p>
            <a:pPr lvl="0" rtl="0">
              <a:spcBef>
                <a:spcPts val="0"/>
              </a:spcBef>
              <a:buNone/>
            </a:pPr>
            <a:r>
              <a:rPr lang="en-US" sz="1800"/>
              <a:t>Next: contributing factors</a:t>
            </a:r>
          </a:p>
        </p:txBody>
      </p:sp>
      <p:sp>
        <p:nvSpPr>
          <p:cNvPr id="346" name="Shape 346"/>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So what causes this:</a:t>
            </a:r>
          </a:p>
          <a:p>
            <a:pPr indent="-342900" lvl="0" marL="457200" rtl="0">
              <a:spcBef>
                <a:spcPts val="0"/>
              </a:spcBef>
              <a:buSzPct val="100000"/>
              <a:buChar char="-"/>
            </a:pPr>
            <a:r>
              <a:rPr lang="en-US" sz="1800"/>
              <a:t>Temperature (cold hot bed and molten plastic is bad)</a:t>
            </a:r>
          </a:p>
          <a:p>
            <a:pPr indent="-342900" lvl="0" marL="457200" rtl="0">
              <a:spcBef>
                <a:spcPts val="0"/>
              </a:spcBef>
              <a:buSzPct val="100000"/>
              <a:buChar char="-"/>
            </a:pPr>
            <a:r>
              <a:rPr lang="en-US" sz="1800"/>
              <a:t>The type of material you’re printing on</a:t>
            </a:r>
          </a:p>
          <a:p>
            <a:pPr indent="-342900" lvl="0" marL="457200" rtl="0">
              <a:spcBef>
                <a:spcPts val="0"/>
              </a:spcBef>
              <a:buSzPct val="100000"/>
              <a:buChar char="-"/>
            </a:pPr>
            <a:r>
              <a:rPr lang="en-US" sz="1800"/>
              <a:t>The actual design of the part</a:t>
            </a:r>
          </a:p>
          <a:p>
            <a:pPr lvl="0" rtl="0">
              <a:spcBef>
                <a:spcPts val="0"/>
              </a:spcBef>
              <a:buNone/>
            </a:pPr>
            <a:r>
              <a:t/>
            </a:r>
            <a:endParaRPr sz="1800"/>
          </a:p>
          <a:p>
            <a:pPr lvl="0" rtl="0">
              <a:spcBef>
                <a:spcPts val="0"/>
              </a:spcBef>
              <a:buNone/>
            </a:pPr>
            <a:r>
              <a:rPr lang="en-US" sz="1800"/>
              <a:t>Next: build plate materials</a:t>
            </a:r>
          </a:p>
        </p:txBody>
      </p:sp>
      <p:sp>
        <p:nvSpPr>
          <p:cNvPr id="354" name="Shape 354"/>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We added a heater core to the print plate, and began experimenting with materials.</a:t>
            </a:r>
          </a:p>
          <a:p>
            <a:pPr lvl="0">
              <a:spcBef>
                <a:spcPts val="0"/>
              </a:spcBef>
              <a:buNone/>
            </a:pPr>
            <a:r>
              <a:t/>
            </a:r>
            <a:endParaRPr sz="1800"/>
          </a:p>
          <a:p>
            <a:pPr lvl="0">
              <a:spcBef>
                <a:spcPts val="0"/>
              </a:spcBef>
              <a:buNone/>
            </a:pPr>
            <a:r>
              <a:rPr lang="en-US" sz="1800"/>
              <a:t>There were some really nice results with PolyVinylPyrroliDone glue slurry</a:t>
            </a:r>
          </a:p>
          <a:p>
            <a:pPr lvl="0">
              <a:spcBef>
                <a:spcPts val="0"/>
              </a:spcBef>
              <a:buNone/>
            </a:pPr>
            <a:r>
              <a:t/>
            </a:r>
            <a:endParaRPr sz="1800"/>
          </a:p>
          <a:p>
            <a:pPr lvl="0">
              <a:spcBef>
                <a:spcPts val="0"/>
              </a:spcBef>
              <a:buNone/>
            </a:pPr>
            <a:r>
              <a:rPr lang="en-US" sz="1800"/>
              <a:t>The material we finally picked was PolyEtheriMide and fiberglass laminate.</a:t>
            </a:r>
          </a:p>
          <a:p>
            <a:pPr lvl="0">
              <a:spcBef>
                <a:spcPts val="0"/>
              </a:spcBef>
              <a:buNone/>
            </a:pPr>
            <a:r>
              <a:t/>
            </a:r>
            <a:endParaRPr sz="1800"/>
          </a:p>
          <a:p>
            <a:pPr lvl="0" rtl="0">
              <a:spcBef>
                <a:spcPts val="0"/>
              </a:spcBef>
              <a:buNone/>
            </a:pPr>
            <a:r>
              <a:rPr lang="en-US" sz="1800"/>
              <a:t>Next: infill amount</a:t>
            </a:r>
          </a:p>
        </p:txBody>
      </p:sp>
      <p:sp>
        <p:nvSpPr>
          <p:cNvPr id="362" name="Shape 36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a:spcBef>
                <a:spcPts val="0"/>
              </a:spcBef>
              <a:buNone/>
            </a:pPr>
            <a:r>
              <a:rPr lang="en-US">
                <a:solidFill>
                  <a:schemeClr val="dk1"/>
                </a:solidFill>
              </a:rPr>
              <a:t>### Bryant ###</a:t>
            </a:r>
          </a:p>
          <a:p>
            <a:pPr lvl="0">
              <a:spcBef>
                <a:spcPts val="0"/>
              </a:spcBef>
              <a:buNone/>
            </a:pPr>
            <a:r>
              <a:rPr lang="en-US">
                <a:solidFill>
                  <a:schemeClr val="dk1"/>
                </a:solidFill>
              </a:rPr>
              <a:t>So the focus of our project is to develop an adaptive interface device for modern computers</a:t>
            </a:r>
          </a:p>
          <a:p>
            <a:pPr indent="-228600" lvl="0" marL="457200" rtl="0">
              <a:spcBef>
                <a:spcPts val="0"/>
              </a:spcBef>
              <a:buClr>
                <a:schemeClr val="dk1"/>
              </a:buClr>
              <a:buChar char="●"/>
            </a:pPr>
            <a:r>
              <a:rPr lang="en-US">
                <a:solidFill>
                  <a:schemeClr val="dk1"/>
                </a:solidFill>
              </a:rPr>
              <a:t>Must be affordable</a:t>
            </a:r>
          </a:p>
          <a:p>
            <a:pPr indent="-228600" lvl="0" marL="457200" rtl="0">
              <a:spcBef>
                <a:spcPts val="0"/>
              </a:spcBef>
              <a:buClr>
                <a:schemeClr val="dk1"/>
              </a:buClr>
              <a:buChar char="●"/>
            </a:pPr>
            <a:r>
              <a:rPr lang="en-US">
                <a:solidFill>
                  <a:schemeClr val="dk1"/>
                </a:solidFill>
              </a:rPr>
              <a:t>Have an iterative design</a:t>
            </a:r>
          </a:p>
          <a:p>
            <a:pPr indent="-228600" lvl="0" marL="457200" rtl="0">
              <a:spcBef>
                <a:spcPts val="0"/>
              </a:spcBef>
              <a:buClr>
                <a:schemeClr val="dk1"/>
              </a:buClr>
              <a:buChar char="●"/>
            </a:pPr>
            <a:r>
              <a:rPr lang="en-US">
                <a:solidFill>
                  <a:schemeClr val="dk1"/>
                </a:solidFill>
              </a:rPr>
              <a:t>And easy to operate.</a:t>
            </a:r>
          </a:p>
          <a:p>
            <a:pPr lvl="0" rtl="0">
              <a:spcBef>
                <a:spcPts val="0"/>
              </a:spcBef>
              <a:buNone/>
            </a:pPr>
            <a:r>
              <a:rPr lang="en-US">
                <a:solidFill>
                  <a:schemeClr val="dk1"/>
                </a:solidFill>
              </a:rPr>
              <a:t>We wanted to create a viable adaptive technology solutions to a larger audience. </a:t>
            </a:r>
          </a:p>
        </p:txBody>
      </p:sp>
      <p:sp>
        <p:nvSpPr>
          <p:cNvPr id="92" name="Shape 9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We also changed the printed infill to have larger spaces, which reduces stresses accumulated while the part slowly cools.</a:t>
            </a:r>
          </a:p>
          <a:p>
            <a:pPr lvl="0">
              <a:spcBef>
                <a:spcPts val="0"/>
              </a:spcBef>
              <a:buNone/>
            </a:pPr>
            <a:r>
              <a:t/>
            </a:r>
            <a:endParaRPr sz="1800"/>
          </a:p>
          <a:p>
            <a:pPr lvl="0" rtl="0">
              <a:spcBef>
                <a:spcPts val="0"/>
              </a:spcBef>
              <a:buNone/>
            </a:pPr>
            <a:r>
              <a:rPr lang="en-US" sz="1800"/>
              <a:t>Next: bottom layers</a:t>
            </a:r>
          </a:p>
        </p:txBody>
      </p:sp>
      <p:sp>
        <p:nvSpPr>
          <p:cNvPr id="369" name="Shape 369"/>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Lower the surface area</a:t>
            </a:r>
          </a:p>
          <a:p>
            <a:pPr lvl="0">
              <a:spcBef>
                <a:spcPts val="0"/>
              </a:spcBef>
              <a:buNone/>
            </a:pPr>
            <a:r>
              <a:t/>
            </a:r>
            <a:endParaRPr sz="1800"/>
          </a:p>
          <a:p>
            <a:pPr lvl="0" rtl="0">
              <a:spcBef>
                <a:spcPts val="0"/>
              </a:spcBef>
              <a:buNone/>
            </a:pPr>
            <a:r>
              <a:rPr lang="en-US" sz="1800"/>
              <a:t>Next: less surface area</a:t>
            </a:r>
          </a:p>
        </p:txBody>
      </p:sp>
      <p:sp>
        <p:nvSpPr>
          <p:cNvPr id="377" name="Shape 37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Lower it some more</a:t>
            </a:r>
          </a:p>
          <a:p>
            <a:pPr lvl="0">
              <a:spcBef>
                <a:spcPts val="0"/>
              </a:spcBef>
              <a:buNone/>
            </a:pPr>
            <a:r>
              <a:t/>
            </a:r>
            <a:endParaRPr sz="1800"/>
          </a:p>
          <a:p>
            <a:pPr lvl="0" rtl="0">
              <a:spcBef>
                <a:spcPts val="0"/>
              </a:spcBef>
              <a:buNone/>
            </a:pPr>
            <a:r>
              <a:rPr lang="en-US" sz="1800"/>
              <a:t>Next: Working anti-warp</a:t>
            </a:r>
          </a:p>
        </p:txBody>
      </p:sp>
      <p:sp>
        <p:nvSpPr>
          <p:cNvPr id="385" name="Shape 385"/>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Finally figured out that it isn’t surface area, but maximum distance which causes print warping.</a:t>
            </a:r>
          </a:p>
          <a:p>
            <a:pPr lvl="0">
              <a:spcBef>
                <a:spcPts val="0"/>
              </a:spcBef>
              <a:buNone/>
            </a:pPr>
            <a:r>
              <a:t/>
            </a:r>
            <a:endParaRPr sz="1800"/>
          </a:p>
          <a:p>
            <a:pPr lvl="0" rtl="0">
              <a:spcBef>
                <a:spcPts val="0"/>
              </a:spcBef>
              <a:buNone/>
            </a:pPr>
            <a:r>
              <a:rPr lang="en-US" sz="1800"/>
              <a:t>Next: warping issue fixed</a:t>
            </a:r>
          </a:p>
        </p:txBody>
      </p:sp>
      <p:sp>
        <p:nvSpPr>
          <p:cNvPr id="393" name="Shape 393"/>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End result: parts now print with no visible deflection.</a:t>
            </a:r>
          </a:p>
          <a:p>
            <a:pPr lvl="0">
              <a:spcBef>
                <a:spcPts val="0"/>
              </a:spcBef>
              <a:buNone/>
            </a:pPr>
            <a:r>
              <a:t/>
            </a:r>
            <a:endParaRPr sz="1800"/>
          </a:p>
          <a:p>
            <a:pPr lvl="0" rtl="0">
              <a:spcBef>
                <a:spcPts val="0"/>
              </a:spcBef>
              <a:buNone/>
            </a:pPr>
            <a:r>
              <a:rPr lang="en-US" sz="1800"/>
              <a:t>Next: first button</a:t>
            </a:r>
          </a:p>
        </p:txBody>
      </p:sp>
      <p:sp>
        <p:nvSpPr>
          <p:cNvPr id="401" name="Shape 401"/>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We designed this button in freeCAD, and printed a prototype to show TASC.</a:t>
            </a:r>
          </a:p>
          <a:p>
            <a:pPr lvl="0">
              <a:spcBef>
                <a:spcPts val="0"/>
              </a:spcBef>
              <a:buNone/>
            </a:pPr>
            <a:r>
              <a:t/>
            </a:r>
            <a:endParaRPr sz="1800"/>
          </a:p>
          <a:p>
            <a:pPr lvl="0" rtl="0">
              <a:spcBef>
                <a:spcPts val="0"/>
              </a:spcBef>
              <a:buNone/>
            </a:pPr>
            <a:r>
              <a:rPr lang="en-US" sz="1800"/>
              <a:t>Next: design review</a:t>
            </a:r>
          </a:p>
        </p:txBody>
      </p:sp>
      <p:sp>
        <p:nvSpPr>
          <p:cNvPr id="409" name="Shape 409"/>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TASC had some adjustments,</a:t>
            </a:r>
          </a:p>
          <a:p>
            <a:pPr lvl="0">
              <a:spcBef>
                <a:spcPts val="0"/>
              </a:spcBef>
              <a:buNone/>
            </a:pPr>
            <a:r>
              <a:rPr lang="en-US" sz="1800"/>
              <a:t>notably, they wanted us to reduce complexity </a:t>
            </a:r>
          </a:p>
          <a:p>
            <a:pPr lvl="0">
              <a:spcBef>
                <a:spcPts val="0"/>
              </a:spcBef>
              <a:buNone/>
            </a:pPr>
            <a:r>
              <a:rPr lang="en-US" sz="1800"/>
              <a:t>and work on the user-device interaction.</a:t>
            </a:r>
          </a:p>
          <a:p>
            <a:pPr lvl="0">
              <a:spcBef>
                <a:spcPts val="0"/>
              </a:spcBef>
              <a:buNone/>
            </a:pPr>
            <a:r>
              <a:t/>
            </a:r>
            <a:endParaRPr sz="1800"/>
          </a:p>
          <a:p>
            <a:pPr lvl="0" rtl="0">
              <a:spcBef>
                <a:spcPts val="0"/>
              </a:spcBef>
              <a:buNone/>
            </a:pPr>
            <a:r>
              <a:rPr lang="en-US" sz="1800"/>
              <a:t>Next: final button</a:t>
            </a:r>
          </a:p>
        </p:txBody>
      </p:sp>
      <p:sp>
        <p:nvSpPr>
          <p:cNvPr id="417" name="Shape 41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This is the final keyboard</a:t>
            </a:r>
          </a:p>
          <a:p>
            <a:pPr indent="-342900" lvl="0" marL="457200" rtl="0">
              <a:spcBef>
                <a:spcPts val="0"/>
              </a:spcBef>
              <a:buSzPct val="100000"/>
              <a:buChar char="-"/>
            </a:pPr>
            <a:r>
              <a:rPr lang="en-US" sz="1800"/>
              <a:t>no port, the cord is attached</a:t>
            </a:r>
          </a:p>
          <a:p>
            <a:pPr indent="-342900" lvl="0" marL="457200" rtl="0">
              <a:spcBef>
                <a:spcPts val="0"/>
              </a:spcBef>
              <a:buSzPct val="100000"/>
              <a:buChar char="-"/>
            </a:pPr>
            <a:r>
              <a:rPr lang="en-US" sz="1800"/>
              <a:t>No complicated stabilizer springs, the button has a retainer clip instead</a:t>
            </a:r>
          </a:p>
        </p:txBody>
      </p:sp>
      <p:sp>
        <p:nvSpPr>
          <p:cNvPr id="425" name="Shape 425"/>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777239" y="4777560"/>
            <a:ext cx="6217499" cy="4525800"/>
          </a:xfrm>
          <a:prstGeom prst="rect">
            <a:avLst/>
          </a:prstGeom>
          <a:noFill/>
          <a:ln>
            <a:noFill/>
          </a:ln>
        </p:spPr>
        <p:txBody>
          <a:bodyPr anchorCtr="0" anchor="t" bIns="0" lIns="0" rIns="0" tIns="0">
            <a:noAutofit/>
          </a:bodyPr>
          <a:lstStyle/>
          <a:p>
            <a:pPr lvl="0">
              <a:spcBef>
                <a:spcPts val="0"/>
              </a:spcBef>
              <a:buNone/>
            </a:pPr>
            <a:r>
              <a:rPr lang="en-US" sz="1800"/>
              <a:t>### CHRIS ###</a:t>
            </a:r>
          </a:p>
          <a:p>
            <a:pPr lvl="0">
              <a:spcBef>
                <a:spcPts val="0"/>
              </a:spcBef>
              <a:buNone/>
            </a:pPr>
            <a:r>
              <a:t/>
            </a:r>
            <a:endParaRPr sz="1800"/>
          </a:p>
          <a:p>
            <a:pPr lvl="0">
              <a:spcBef>
                <a:spcPts val="0"/>
              </a:spcBef>
              <a:buNone/>
            </a:pPr>
            <a:r>
              <a:rPr lang="en-US" sz="1800"/>
              <a:t>We learned a lot about keeping a design simple, and the difficulties involved in making a product for a user rather than an engineer.</a:t>
            </a:r>
          </a:p>
          <a:p>
            <a:pPr lvl="0">
              <a:spcBef>
                <a:spcPts val="0"/>
              </a:spcBef>
              <a:buNone/>
            </a:pPr>
            <a:r>
              <a:t/>
            </a:r>
            <a:endParaRPr sz="1800"/>
          </a:p>
          <a:p>
            <a:pPr lvl="0" rtl="0">
              <a:spcBef>
                <a:spcPts val="0"/>
              </a:spcBef>
              <a:buNone/>
            </a:pPr>
            <a:r>
              <a:rPr lang="en-US" sz="1800"/>
              <a:t>Next: Mike’s turn!</a:t>
            </a:r>
          </a:p>
        </p:txBody>
      </p:sp>
      <p:sp>
        <p:nvSpPr>
          <p:cNvPr id="433" name="Shape 433"/>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###Mike###</a:t>
            </a:r>
          </a:p>
          <a:p>
            <a:pPr lvl="0" rtl="0">
              <a:spcBef>
                <a:spcPts val="0"/>
              </a:spcBef>
              <a:buNone/>
            </a:pPr>
            <a:r>
              <a:rPr lang="en-US" sz="1100">
                <a:latin typeface="Open Sans"/>
                <a:ea typeface="Open Sans"/>
                <a:cs typeface="Open Sans"/>
                <a:sym typeface="Open Sans"/>
              </a:rPr>
              <a:t>On top of our hardware solutions we have some developed software solutions to further help computer users with disabilities. We wrote an app which attempts to predict what the user is trying to type with the letters they have entered so far.</a:t>
            </a:r>
            <a:br>
              <a:rPr lang="en-US" sz="1100">
                <a:latin typeface="Open Sans"/>
                <a:ea typeface="Open Sans"/>
                <a:cs typeface="Open Sans"/>
                <a:sym typeface="Open Sans"/>
              </a:rPr>
            </a:br>
            <a:br>
              <a:rPr lang="en-US" sz="1100">
                <a:latin typeface="Open Sans"/>
                <a:ea typeface="Open Sans"/>
                <a:cs typeface="Open Sans"/>
                <a:sym typeface="Open Sans"/>
              </a:rPr>
            </a:br>
            <a:r>
              <a:rPr lang="en-US" sz="1100">
                <a:latin typeface="Open Sans"/>
                <a:ea typeface="Open Sans"/>
                <a:cs typeface="Open Sans"/>
                <a:sym typeface="Open Sans"/>
              </a:rPr>
              <a:t>The app functions both as a standalone application as well as a Chrome browser web extension.</a:t>
            </a:r>
            <a:br>
              <a:rPr lang="en-US" sz="1100">
                <a:latin typeface="Open Sans"/>
                <a:ea typeface="Open Sans"/>
                <a:cs typeface="Open Sans"/>
                <a:sym typeface="Open Sans"/>
              </a:rPr>
            </a:br>
          </a:p>
        </p:txBody>
      </p:sp>
      <p:sp>
        <p:nvSpPr>
          <p:cNvPr id="442" name="Shape 442"/>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a:spcBef>
                <a:spcPts val="0"/>
              </a:spcBef>
              <a:buNone/>
            </a:pPr>
            <a:r>
              <a:rPr lang="en-US">
                <a:solidFill>
                  <a:schemeClr val="dk1"/>
                </a:solidFill>
              </a:rPr>
              <a:t>### Bryant ###</a:t>
            </a:r>
          </a:p>
          <a:p>
            <a:pPr lvl="0">
              <a:spcBef>
                <a:spcPts val="0"/>
              </a:spcBef>
              <a:buNone/>
            </a:pPr>
            <a:r>
              <a:t/>
            </a:r>
            <a:endParaRPr>
              <a:solidFill>
                <a:schemeClr val="dk1"/>
              </a:solidFill>
            </a:endParaRPr>
          </a:p>
          <a:p>
            <a:pPr lvl="0" rtl="0">
              <a:spcBef>
                <a:spcPts val="0"/>
              </a:spcBef>
              <a:buClr>
                <a:schemeClr val="dk1"/>
              </a:buClr>
              <a:buFont typeface="Arial"/>
              <a:buNone/>
            </a:pPr>
            <a:r>
              <a:rPr lang="en-US">
                <a:solidFill>
                  <a:schemeClr val="dk1"/>
                </a:solidFill>
              </a:rPr>
              <a:t>For our project, we reached out to many different organizations. Listed Here</a:t>
            </a:r>
            <a:br>
              <a:rPr lang="en-US">
                <a:solidFill>
                  <a:schemeClr val="dk1"/>
                </a:solidFill>
              </a:rPr>
            </a:br>
            <a:r>
              <a:rPr lang="en-US">
                <a:solidFill>
                  <a:schemeClr val="dk1"/>
                </a:solidFill>
              </a:rPr>
              <a:t>However, we were thankful to have TASC at UCP to provide us with our design review and evaluations throughout the course.</a:t>
            </a:r>
          </a:p>
        </p:txBody>
      </p:sp>
      <p:sp>
        <p:nvSpPr>
          <p:cNvPr id="99" name="Shape 99"/>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rPr lang="en-US">
                <a:solidFill>
                  <a:schemeClr val="dk1"/>
                </a:solidFill>
              </a:rPr>
              <a:t>###Mike###</a:t>
            </a:r>
          </a:p>
          <a:p>
            <a:pPr lvl="0" rtl="0">
              <a:spcBef>
                <a:spcPts val="0"/>
              </a:spcBef>
              <a:buNone/>
            </a:pPr>
            <a:r>
              <a:rPr lang="en-US">
                <a:solidFill>
                  <a:schemeClr val="dk1"/>
                </a:solidFill>
              </a:rPr>
              <a:t>The purpose of the application is to make it easier for any user to type complete words into their computer. It is especially helpful for anyone who is typing slowly.</a:t>
            </a:r>
            <a:br>
              <a:rPr lang="en-US">
                <a:solidFill>
                  <a:schemeClr val="dk1"/>
                </a:solidFill>
              </a:rPr>
            </a:br>
            <a:br>
              <a:rPr lang="en-US">
                <a:solidFill>
                  <a:schemeClr val="dk1"/>
                </a:solidFill>
              </a:rPr>
            </a:br>
            <a:r>
              <a:rPr lang="en-US">
                <a:solidFill>
                  <a:schemeClr val="dk1"/>
                </a:solidFill>
              </a:rPr>
              <a:t>If the user can type in only a few letters of a word and manage to enter the whole word that is both time and effort saved for the user.</a:t>
            </a:r>
            <a:br>
              <a:rPr lang="en-US">
                <a:solidFill>
                  <a:schemeClr val="dk1"/>
                </a:solidFill>
              </a:rPr>
            </a:br>
            <a:br>
              <a:rPr lang="en-US">
                <a:solidFill>
                  <a:schemeClr val="dk1"/>
                </a:solidFill>
              </a:rPr>
            </a:br>
            <a:r>
              <a:rPr lang="en-US">
                <a:solidFill>
                  <a:schemeClr val="dk1"/>
                </a:solidFill>
              </a:rPr>
              <a:t>We wrote a version of the application as a Chrome extension in order to make it more readily available to consumers.</a:t>
            </a:r>
            <a:br>
              <a:rPr lang="en-US">
                <a:solidFill>
                  <a:schemeClr val="dk1"/>
                </a:solidFill>
              </a:rPr>
            </a:br>
          </a:p>
        </p:txBody>
      </p:sp>
      <p:sp>
        <p:nvSpPr>
          <p:cNvPr id="449" name="Shape 449"/>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###Mike###</a:t>
            </a:r>
          </a:p>
          <a:p>
            <a:pPr lvl="0" rtl="0">
              <a:spcBef>
                <a:spcPts val="0"/>
              </a:spcBef>
              <a:buNone/>
            </a:pPr>
            <a:r>
              <a:rPr lang="en-US">
                <a:solidFill>
                  <a:schemeClr val="dk1"/>
                </a:solidFill>
              </a:rPr>
              <a:t>Both versions of the program have identical logic behind their functionality. </a:t>
            </a:r>
            <a:br>
              <a:rPr lang="en-US">
                <a:solidFill>
                  <a:schemeClr val="dk1"/>
                </a:solidFill>
              </a:rPr>
            </a:br>
            <a:br>
              <a:rPr lang="en-US">
                <a:solidFill>
                  <a:schemeClr val="dk1"/>
                </a:solidFill>
              </a:rPr>
            </a:br>
            <a:r>
              <a:rPr lang="en-US">
                <a:solidFill>
                  <a:schemeClr val="dk1"/>
                </a:solidFill>
              </a:rPr>
              <a:t>First the program listens for keystrokes from the user in order to determine the beginning of the word and writes a SQL query to a SQLite database containing the English dictionary.</a:t>
            </a:r>
            <a:br>
              <a:rPr lang="en-US">
                <a:solidFill>
                  <a:schemeClr val="dk1"/>
                </a:solidFill>
              </a:rPr>
            </a:br>
            <a:br>
              <a:rPr lang="en-US">
                <a:solidFill>
                  <a:schemeClr val="dk1"/>
                </a:solidFill>
              </a:rPr>
            </a:br>
            <a:r>
              <a:rPr lang="en-US">
                <a:solidFill>
                  <a:schemeClr val="dk1"/>
                </a:solidFill>
              </a:rPr>
              <a:t>Each word is also associated in the database with a value representing how often the word has been the intended word. The more commonly used the word is the more likely it is to be recommended.</a:t>
            </a:r>
            <a:br>
              <a:rPr lang="en-US">
                <a:solidFill>
                  <a:schemeClr val="dk1"/>
                </a:solidFill>
              </a:rPr>
            </a:br>
          </a:p>
        </p:txBody>
      </p:sp>
      <p:sp>
        <p:nvSpPr>
          <p:cNvPr id="456" name="Shape 456"/>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a:spcBef>
                <a:spcPts val="0"/>
              </a:spcBef>
              <a:buNone/>
            </a:pPr>
            <a:r>
              <a:rPr lang="en-US">
                <a:solidFill>
                  <a:schemeClr val="dk1"/>
                </a:solidFill>
              </a:rPr>
              <a:t>###Mike###</a:t>
            </a: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rtl="0">
              <a:spcBef>
                <a:spcPts val="0"/>
              </a:spcBef>
              <a:buClr>
                <a:schemeClr val="dk1"/>
              </a:buClr>
              <a:buFont typeface="Arial"/>
              <a:buNone/>
            </a:pPr>
            <a:r>
              <a:t/>
            </a:r>
            <a:endParaRPr>
              <a:solidFill>
                <a:schemeClr val="dk1"/>
              </a:solidFill>
            </a:endParaRPr>
          </a:p>
          <a:p>
            <a:pPr lvl="0" rtl="0">
              <a:spcBef>
                <a:spcPts val="0"/>
              </a:spcBef>
              <a:buNone/>
            </a:pPr>
            <a:r>
              <a:rPr lang="en-US">
                <a:solidFill>
                  <a:schemeClr val="dk1"/>
                </a:solidFill>
              </a:rPr>
              <a:t>And with that end I will let John talk about the project’s progression</a:t>
            </a:r>
          </a:p>
        </p:txBody>
      </p:sp>
      <p:sp>
        <p:nvSpPr>
          <p:cNvPr id="463" name="Shape 463"/>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8" name="Shape 468"/>
        <p:cNvGrpSpPr/>
        <p:nvPr/>
      </p:nvGrpSpPr>
      <p:grpSpPr>
        <a:xfrm>
          <a:off x="0" y="0"/>
          <a:ext cx="0" cy="0"/>
          <a:chOff x="0" y="0"/>
          <a:chExt cx="0" cy="0"/>
        </a:xfrm>
      </p:grpSpPr>
      <p:sp>
        <p:nvSpPr>
          <p:cNvPr id="469" name="Shape 469"/>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###John###</a:t>
            </a:r>
          </a:p>
          <a:p>
            <a:pPr lvl="0" rtl="0">
              <a:spcBef>
                <a:spcPts val="0"/>
              </a:spcBef>
              <a:buNone/>
            </a:pPr>
            <a:r>
              <a:t/>
            </a:r>
            <a:endParaRPr/>
          </a:p>
          <a:p>
            <a:pPr lvl="0" rtl="0">
              <a:spcBef>
                <a:spcPts val="0"/>
              </a:spcBef>
              <a:buNone/>
            </a:pPr>
            <a:r>
              <a:rPr lang="en-US"/>
              <a:t>Here you can see the flow of our projects.</a:t>
            </a:r>
          </a:p>
          <a:p>
            <a:pPr lvl="0" rtl="0">
              <a:spcBef>
                <a:spcPts val="0"/>
              </a:spcBef>
              <a:buNone/>
            </a:pPr>
            <a:r>
              <a:rPr lang="en-US"/>
              <a:t>Beginning with last semester we held our Preliminary design</a:t>
            </a:r>
          </a:p>
          <a:p>
            <a:pPr indent="-228600" lvl="0" marL="457200" rtl="0">
              <a:spcBef>
                <a:spcPts val="0"/>
              </a:spcBef>
              <a:buChar char="●"/>
            </a:pPr>
            <a:r>
              <a:rPr lang="en-US"/>
              <a:t>Notably in November TASC requested for us to create the AT Button</a:t>
            </a:r>
          </a:p>
          <a:p>
            <a:pPr indent="-228600" lvl="0" marL="457200" rtl="0">
              <a:spcBef>
                <a:spcPts val="0"/>
              </a:spcBef>
              <a:buChar char="●"/>
            </a:pPr>
            <a:r>
              <a:rPr lang="en-US"/>
              <a:t>Since November we consistently developed software for the Keyboard and Predictive Text Program up until March</a:t>
            </a:r>
          </a:p>
          <a:p>
            <a:pPr indent="-228600" lvl="0" marL="457200" rtl="0">
              <a:spcBef>
                <a:spcPts val="0"/>
              </a:spcBef>
              <a:buChar char="●"/>
            </a:pPr>
            <a:r>
              <a:rPr lang="en-US"/>
              <a:t>As Chris had mentioned, up until then we were developing heavily on the Keyboard until the Laser Cutter had malfunctions</a:t>
            </a:r>
          </a:p>
          <a:p>
            <a:pPr indent="-228600" lvl="0" marL="457200" rtl="0">
              <a:spcBef>
                <a:spcPts val="0"/>
              </a:spcBef>
              <a:buChar char="●"/>
            </a:pPr>
            <a:r>
              <a:rPr lang="en-US"/>
              <a:t>From that time up to today, we have been focused on improving the AT Button.</a:t>
            </a:r>
          </a:p>
          <a:p>
            <a:pPr lvl="0" rtl="0">
              <a:spcBef>
                <a:spcPts val="0"/>
              </a:spcBef>
              <a:buNone/>
            </a:pPr>
            <a:r>
              <a:t/>
            </a:r>
            <a:endParaRPr/>
          </a:p>
        </p:txBody>
      </p:sp>
      <p:sp>
        <p:nvSpPr>
          <p:cNvPr id="470" name="Shape 470"/>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US">
                <a:solidFill>
                  <a:schemeClr val="dk1"/>
                </a:solidFill>
              </a:rPr>
              <a:t>###John###</a:t>
            </a:r>
          </a:p>
          <a:p>
            <a:pPr lvl="0" rtl="0">
              <a:spcBef>
                <a:spcPts val="0"/>
              </a:spcBef>
              <a:buNone/>
            </a:pPr>
            <a:r>
              <a:t/>
            </a:r>
            <a:endParaRPr/>
          </a:p>
          <a:p>
            <a:pPr lvl="0">
              <a:spcBef>
                <a:spcPts val="0"/>
              </a:spcBef>
              <a:buNone/>
            </a:pPr>
            <a:r>
              <a:rPr lang="en-US"/>
              <a:t>Here you can see the flow of our projects.</a:t>
            </a:r>
          </a:p>
          <a:p>
            <a:pPr lvl="0">
              <a:spcBef>
                <a:spcPts val="0"/>
              </a:spcBef>
              <a:buNone/>
            </a:pPr>
            <a:r>
              <a:rPr lang="en-US"/>
              <a:t>Beginning with last semester we held our Preliminary design</a:t>
            </a:r>
          </a:p>
          <a:p>
            <a:pPr indent="-228600" lvl="0" marL="457200" rtl="0">
              <a:spcBef>
                <a:spcPts val="0"/>
              </a:spcBef>
              <a:buChar char="●"/>
            </a:pPr>
            <a:r>
              <a:rPr lang="en-US"/>
              <a:t>Notably in November TASC requested for us to create the AT Button</a:t>
            </a:r>
          </a:p>
          <a:p>
            <a:pPr indent="-228600" lvl="0" marL="457200" rtl="0">
              <a:spcBef>
                <a:spcPts val="0"/>
              </a:spcBef>
              <a:buChar char="●"/>
            </a:pPr>
            <a:r>
              <a:rPr lang="en-US"/>
              <a:t>Since November we consistently developed software for the Keyboard and Predictive Text Program up until March</a:t>
            </a:r>
          </a:p>
          <a:p>
            <a:pPr indent="-228600" lvl="0" marL="457200" rtl="0">
              <a:spcBef>
                <a:spcPts val="0"/>
              </a:spcBef>
              <a:buChar char="●"/>
            </a:pPr>
            <a:r>
              <a:rPr lang="en-US"/>
              <a:t>As Chris had mentioned, up until March we were developing heavily on the Keyboard until the Laser Cutter had malfunctions</a:t>
            </a:r>
          </a:p>
          <a:p>
            <a:pPr indent="-228600" lvl="0" marL="457200" rtl="0">
              <a:spcBef>
                <a:spcPts val="0"/>
              </a:spcBef>
              <a:buChar char="●"/>
            </a:pPr>
            <a:r>
              <a:rPr lang="en-US"/>
              <a:t>Again since March--up to today, we have been focused on improving the AT Button.</a:t>
            </a:r>
          </a:p>
          <a:p>
            <a:pPr lvl="0" rtl="0">
              <a:spcBef>
                <a:spcPts val="0"/>
              </a:spcBef>
              <a:buNone/>
            </a:pPr>
            <a:r>
              <a:t/>
            </a:r>
            <a:endParaRPr/>
          </a:p>
        </p:txBody>
      </p:sp>
      <p:sp>
        <p:nvSpPr>
          <p:cNvPr id="477" name="Shape 477"/>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rPr lang="en-US">
                <a:solidFill>
                  <a:schemeClr val="dk1"/>
                </a:solidFill>
              </a:rPr>
              <a:t>### JOHN ###</a:t>
            </a:r>
          </a:p>
          <a:p>
            <a:pPr lvl="0" rtl="0">
              <a:spcBef>
                <a:spcPts val="0"/>
              </a:spcBef>
              <a:buNone/>
            </a:pPr>
            <a:r>
              <a:t/>
            </a:r>
            <a:endParaRPr>
              <a:solidFill>
                <a:schemeClr val="dk1"/>
              </a:solidFill>
            </a:endParaRPr>
          </a:p>
          <a:p>
            <a:pPr lvl="0">
              <a:spcBef>
                <a:spcPts val="0"/>
              </a:spcBef>
              <a:buNone/>
            </a:pPr>
            <a:r>
              <a:rPr lang="en-US">
                <a:solidFill>
                  <a:schemeClr val="dk1"/>
                </a:solidFill>
              </a:rPr>
              <a:t>Here we have a summary of our expenses for each month with the most notable purchases outlined therein.</a:t>
            </a:r>
          </a:p>
          <a:p>
            <a:pPr lvl="0">
              <a:spcBef>
                <a:spcPts val="0"/>
              </a:spcBef>
              <a:buNone/>
            </a:pPr>
            <a:r>
              <a:t/>
            </a:r>
            <a:endParaRPr>
              <a:solidFill>
                <a:schemeClr val="dk1"/>
              </a:solidFill>
            </a:endParaRPr>
          </a:p>
          <a:p>
            <a:pPr lvl="0">
              <a:spcBef>
                <a:spcPts val="0"/>
              </a:spcBef>
              <a:buNone/>
            </a:pPr>
            <a:r>
              <a:rPr lang="en-US">
                <a:solidFill>
                  <a:schemeClr val="dk1"/>
                </a:solidFill>
              </a:rPr>
              <a:t>In the end, costs for prototyping the various stages totaled to about $470 in development to reach the final project.</a:t>
            </a:r>
          </a:p>
          <a:p>
            <a:pPr lvl="0" rtl="0">
              <a:spcBef>
                <a:spcPts val="0"/>
              </a:spcBef>
              <a:buNone/>
            </a:pPr>
            <a:r>
              <a:t/>
            </a:r>
            <a:endParaRPr>
              <a:solidFill>
                <a:schemeClr val="dk1"/>
              </a:solidFill>
            </a:endParaRPr>
          </a:p>
        </p:txBody>
      </p:sp>
      <p:sp>
        <p:nvSpPr>
          <p:cNvPr id="484" name="Shape 484"/>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9" name="Shape 489"/>
        <p:cNvGrpSpPr/>
        <p:nvPr/>
      </p:nvGrpSpPr>
      <p:grpSpPr>
        <a:xfrm>
          <a:off x="0" y="0"/>
          <a:ext cx="0" cy="0"/>
          <a:chOff x="0" y="0"/>
          <a:chExt cx="0" cy="0"/>
        </a:xfrm>
      </p:grpSpPr>
      <p:sp>
        <p:nvSpPr>
          <p:cNvPr id="490" name="Shape 490"/>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rPr lang="en-US">
                <a:solidFill>
                  <a:schemeClr val="dk1"/>
                </a:solidFill>
              </a:rPr>
              <a:t>### JOHN ###</a:t>
            </a:r>
          </a:p>
          <a:p>
            <a:pPr lvl="0">
              <a:spcBef>
                <a:spcPts val="0"/>
              </a:spcBef>
              <a:buNone/>
            </a:pPr>
            <a:br>
              <a:rPr lang="en-US">
                <a:solidFill>
                  <a:schemeClr val="dk1"/>
                </a:solidFill>
              </a:rPr>
            </a:br>
            <a:r>
              <a:rPr lang="en-US">
                <a:solidFill>
                  <a:schemeClr val="dk1"/>
                </a:solidFill>
              </a:rPr>
              <a:t>Listed here we have our approximate final product costs for anyone who wishes to build the systems on their own</a:t>
            </a:r>
          </a:p>
          <a:p>
            <a:pPr lvl="0">
              <a:spcBef>
                <a:spcPts val="0"/>
              </a:spcBef>
              <a:buNone/>
            </a:pPr>
            <a:r>
              <a:rPr lang="en-US">
                <a:solidFill>
                  <a:schemeClr val="dk1"/>
                </a:solidFill>
              </a:rPr>
              <a:t>The keyboard is 41.50</a:t>
            </a:r>
          </a:p>
          <a:p>
            <a:pPr lvl="0">
              <a:spcBef>
                <a:spcPts val="0"/>
              </a:spcBef>
              <a:buNone/>
            </a:pPr>
            <a:r>
              <a:rPr lang="en-US">
                <a:solidFill>
                  <a:schemeClr val="dk1"/>
                </a:solidFill>
              </a:rPr>
              <a:t>The button is 9.00</a:t>
            </a:r>
          </a:p>
          <a:p>
            <a:pPr lvl="0" rtl="0">
              <a:spcBef>
                <a:spcPts val="0"/>
              </a:spcBef>
              <a:buNone/>
            </a:pPr>
            <a:r>
              <a:t/>
            </a:r>
            <a:endParaRPr/>
          </a:p>
        </p:txBody>
      </p:sp>
      <p:sp>
        <p:nvSpPr>
          <p:cNvPr id="491" name="Shape 491"/>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rPr lang="en-US">
                <a:solidFill>
                  <a:schemeClr val="dk1"/>
                </a:solidFill>
              </a:rPr>
              <a:t>### JOHN ###</a:t>
            </a:r>
          </a:p>
          <a:p>
            <a:pPr lvl="0" rtl="0">
              <a:spcBef>
                <a:spcPts val="0"/>
              </a:spcBef>
              <a:buClr>
                <a:schemeClr val="dk1"/>
              </a:buClr>
              <a:buFont typeface="Arial"/>
              <a:buNone/>
            </a:pPr>
            <a:r>
              <a:t/>
            </a:r>
            <a:endParaRPr>
              <a:solidFill>
                <a:schemeClr val="dk1"/>
              </a:solidFill>
            </a:endParaRPr>
          </a:p>
          <a:p>
            <a:pPr lvl="0">
              <a:spcBef>
                <a:spcPts val="0"/>
              </a:spcBef>
              <a:buNone/>
            </a:pPr>
            <a:r>
              <a:rPr lang="en-US"/>
              <a:t>UCP was delighted with the final version of the button: as a result, we plan to create and donate a shipment of the buttons as thanks for their involvement.</a:t>
            </a:r>
          </a:p>
          <a:p>
            <a:pPr lvl="0">
              <a:spcBef>
                <a:spcPts val="0"/>
              </a:spcBef>
              <a:buNone/>
            </a:pPr>
            <a:r>
              <a:t/>
            </a:r>
            <a:endParaRPr/>
          </a:p>
          <a:p>
            <a:pPr lvl="0">
              <a:spcBef>
                <a:spcPts val="0"/>
              </a:spcBef>
              <a:buNone/>
            </a:pPr>
            <a:r>
              <a:rPr lang="en-US"/>
              <a:t>The keyboard designs are open and have been released: they are primed and ready for anyone who wants to use or improve them.</a:t>
            </a:r>
          </a:p>
          <a:p>
            <a:pPr lvl="0">
              <a:spcBef>
                <a:spcPts val="0"/>
              </a:spcBef>
              <a:buNone/>
            </a:pPr>
            <a:r>
              <a:t/>
            </a:r>
            <a:endParaRPr/>
          </a:p>
          <a:p>
            <a:pPr lvl="0" rtl="0">
              <a:spcBef>
                <a:spcPts val="0"/>
              </a:spcBef>
              <a:buNone/>
            </a:pPr>
            <a:r>
              <a:rPr lang="en-US"/>
              <a:t>In addition, the team was contacted by an outside group showing interest in the button.</a:t>
            </a:r>
          </a:p>
        </p:txBody>
      </p:sp>
      <p:sp>
        <p:nvSpPr>
          <p:cNvPr id="499" name="Shape 499"/>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777225" y="4777725"/>
            <a:ext cx="6217800" cy="4526400"/>
          </a:xfrm>
          <a:prstGeom prst="rect">
            <a:avLst/>
          </a:prstGeom>
        </p:spPr>
        <p:txBody>
          <a:bodyPr anchorCtr="0" anchor="t" bIns="91425" lIns="91425" rIns="91425" tIns="91425">
            <a:noAutofit/>
          </a:bodyPr>
          <a:lstStyle/>
          <a:p>
            <a:pPr lvl="0" rtl="0">
              <a:spcBef>
                <a:spcPts val="0"/>
              </a:spcBef>
              <a:buNone/>
            </a:pPr>
            <a:r>
              <a:rPr lang="en-US"/>
              <a:t>This concludes our presentation, are there any questions?</a:t>
            </a:r>
            <a:br>
              <a:rPr lang="en-US"/>
            </a:br>
            <a:br>
              <a:rPr lang="en-US"/>
            </a:br>
            <a:r>
              <a:rPr lang="en-US"/>
              <a:t>### FREE ###</a:t>
            </a:r>
          </a:p>
          <a:p>
            <a:pPr lvl="0" rtl="0">
              <a:spcBef>
                <a:spcPts val="0"/>
              </a:spcBef>
              <a:buNone/>
            </a:pPr>
            <a:r>
              <a:t/>
            </a:r>
            <a:endParaRPr/>
          </a:p>
          <a:p>
            <a:pPr lvl="0" rtl="0">
              <a:spcBef>
                <a:spcPts val="0"/>
              </a:spcBef>
              <a:buNone/>
            </a:pPr>
            <a:r>
              <a:rPr lang="en-US"/>
              <a:t>Last person speaking says: “Thank you for your 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rPr lang="en-US">
                <a:solidFill>
                  <a:schemeClr val="dk1"/>
                </a:solidFill>
              </a:rPr>
              <a:t>To give a little background on our customer:</a:t>
            </a:r>
            <a:br>
              <a:rPr lang="en-US">
                <a:solidFill>
                  <a:schemeClr val="dk1"/>
                </a:solidFill>
              </a:rPr>
            </a:br>
            <a:r>
              <a:rPr lang="en-US">
                <a:solidFill>
                  <a:schemeClr val="dk1"/>
                </a:solidFill>
              </a:rPr>
              <a:t>TASC stands for Technology Assistance for Special Consumers</a:t>
            </a:r>
          </a:p>
          <a:p>
            <a:pPr lvl="0" rtl="0">
              <a:spcBef>
                <a:spcPts val="0"/>
              </a:spcBef>
              <a:buNone/>
            </a:pPr>
            <a:r>
              <a:t/>
            </a:r>
            <a:endParaRPr>
              <a:solidFill>
                <a:schemeClr val="dk1"/>
              </a:solidFill>
            </a:endParaRPr>
          </a:p>
          <a:p>
            <a:pPr lvl="0" rtl="0">
              <a:spcBef>
                <a:spcPts val="0"/>
              </a:spcBef>
              <a:buNone/>
            </a:pPr>
            <a:r>
              <a:rPr lang="en-US">
                <a:solidFill>
                  <a:schemeClr val="dk1"/>
                </a:solidFill>
              </a:rPr>
              <a:t>Their mission is to provide individuals access to assistive technology devices and services to increase independence. </a:t>
            </a:r>
          </a:p>
        </p:txBody>
      </p:sp>
      <p:sp>
        <p:nvSpPr>
          <p:cNvPr id="106" name="Shape 106"/>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txBox="1"/>
          <p:nvPr>
            <p:ph idx="1" type="body"/>
          </p:nvPr>
        </p:nvSpPr>
        <p:spPr>
          <a:xfrm>
            <a:off x="777225" y="4777725"/>
            <a:ext cx="6217800" cy="4526400"/>
          </a:xfrm>
          <a:prstGeom prst="rect">
            <a:avLst/>
          </a:prstGeom>
          <a:noFill/>
          <a:ln>
            <a:noFill/>
          </a:ln>
        </p:spPr>
        <p:txBody>
          <a:bodyPr anchorCtr="0" anchor="ctr" bIns="91425" lIns="91425" rIns="91425" tIns="91425">
            <a:noAutofit/>
          </a:bodyPr>
          <a:lstStyle/>
          <a:p>
            <a:pPr lvl="0" rtl="0">
              <a:spcBef>
                <a:spcPts val="0"/>
              </a:spcBef>
              <a:buNone/>
            </a:pPr>
            <a:r>
              <a:rPr lang="en-US">
                <a:solidFill>
                  <a:schemeClr val="dk1"/>
                </a:solidFill>
              </a:rPr>
              <a:t>### Bryant ###</a:t>
            </a:r>
          </a:p>
          <a:p>
            <a:pPr lvl="0" rtl="0">
              <a:spcBef>
                <a:spcPts val="0"/>
              </a:spcBef>
              <a:buNone/>
            </a:pPr>
            <a:r>
              <a:t/>
            </a:r>
            <a:endParaRPr>
              <a:solidFill>
                <a:schemeClr val="dk1"/>
              </a:solidFill>
            </a:endParaRPr>
          </a:p>
          <a:p>
            <a:pPr lvl="0" rtl="0">
              <a:spcBef>
                <a:spcPts val="0"/>
              </a:spcBef>
              <a:buNone/>
            </a:pPr>
            <a:r>
              <a:rPr lang="en-US">
                <a:solidFill>
                  <a:schemeClr val="dk1"/>
                </a:solidFill>
              </a:rPr>
              <a:t>For our Design Approach: </a:t>
            </a:r>
            <a:br>
              <a:rPr lang="en-US">
                <a:solidFill>
                  <a:schemeClr val="dk1"/>
                </a:solidFill>
              </a:rPr>
            </a:br>
            <a:r>
              <a:rPr lang="en-US">
                <a:solidFill>
                  <a:schemeClr val="dk1"/>
                </a:solidFill>
              </a:rPr>
              <a:t>We wanted to choose a target audience that can benefit from our products.</a:t>
            </a:r>
          </a:p>
          <a:p>
            <a:pPr lvl="0" rtl="0">
              <a:spcBef>
                <a:spcPts val="0"/>
              </a:spcBef>
              <a:buNone/>
            </a:pPr>
            <a:br>
              <a:rPr lang="en-US">
                <a:solidFill>
                  <a:schemeClr val="dk1"/>
                </a:solidFill>
              </a:rPr>
            </a:br>
            <a:r>
              <a:rPr lang="en-US">
                <a:solidFill>
                  <a:schemeClr val="dk1"/>
                </a:solidFill>
              </a:rPr>
              <a:t>The various parts of our project was created by utilizing 3D printers and a laser cutting bed.</a:t>
            </a:r>
          </a:p>
          <a:p>
            <a:pPr indent="-228600" lvl="0" marL="457200" rtl="0">
              <a:spcBef>
                <a:spcPts val="0"/>
              </a:spcBef>
              <a:buClr>
                <a:schemeClr val="dk1"/>
              </a:buClr>
              <a:buChar char="●"/>
            </a:pPr>
            <a:r>
              <a:rPr lang="en-US">
                <a:solidFill>
                  <a:schemeClr val="dk1"/>
                </a:solidFill>
              </a:rPr>
              <a:t>For 3D Printing we used FreeCad and OpenSCAD </a:t>
            </a:r>
          </a:p>
          <a:p>
            <a:pPr indent="-228600" lvl="0" marL="457200" rtl="0">
              <a:spcBef>
                <a:spcPts val="0"/>
              </a:spcBef>
              <a:buClr>
                <a:schemeClr val="dk1"/>
              </a:buClr>
              <a:buChar char="●"/>
            </a:pPr>
            <a:r>
              <a:rPr lang="en-US">
                <a:solidFill>
                  <a:schemeClr val="dk1"/>
                </a:solidFill>
              </a:rPr>
              <a:t>For Laser Cutting we used Inkscape</a:t>
            </a:r>
          </a:p>
        </p:txBody>
      </p:sp>
      <p:sp>
        <p:nvSpPr>
          <p:cNvPr id="113" name="Shape 113"/>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777225" y="4777725"/>
            <a:ext cx="6217800" cy="4526400"/>
          </a:xfrm>
          <a:prstGeom prst="rect">
            <a:avLst/>
          </a:prstGeom>
        </p:spPr>
        <p:txBody>
          <a:bodyPr anchorCtr="0" anchor="t" bIns="91425" lIns="91425" rIns="91425" tIns="91425">
            <a:noAutofit/>
          </a:bodyPr>
          <a:lstStyle/>
          <a:p>
            <a:pPr lvl="0">
              <a:spcBef>
                <a:spcPts val="0"/>
              </a:spcBef>
              <a:buNone/>
            </a:pPr>
            <a:r>
              <a:rPr lang="en-US" sz="1400">
                <a:solidFill>
                  <a:schemeClr val="dk1"/>
                </a:solidFill>
              </a:rPr>
              <a:t>### Bryant ###</a:t>
            </a:r>
          </a:p>
          <a:p>
            <a:pPr lvl="0">
              <a:spcBef>
                <a:spcPts val="0"/>
              </a:spcBef>
              <a:buNone/>
            </a:pPr>
            <a:r>
              <a:rPr lang="en-US" sz="1400">
                <a:solidFill>
                  <a:schemeClr val="dk1"/>
                </a:solidFill>
              </a:rPr>
              <a:t>The Development Process for the project could be seen as similar to Agile.</a:t>
            </a:r>
          </a:p>
          <a:p>
            <a:pPr lvl="0">
              <a:spcBef>
                <a:spcPts val="0"/>
              </a:spcBef>
              <a:buClr>
                <a:schemeClr val="dk1"/>
              </a:buClr>
              <a:buSzPct val="78571"/>
              <a:buFont typeface="Arial"/>
              <a:buNone/>
            </a:pPr>
            <a:br>
              <a:rPr lang="en-US" sz="1400">
                <a:solidFill>
                  <a:schemeClr val="dk1"/>
                </a:solidFill>
              </a:rPr>
            </a:br>
            <a:r>
              <a:rPr lang="en-US" sz="1400">
                <a:solidFill>
                  <a:schemeClr val="dk1"/>
                </a:solidFill>
              </a:rPr>
              <a:t>We would have a construction cycle and assemble the prototype. </a:t>
            </a:r>
            <a:br>
              <a:rPr lang="en-US" sz="1400">
                <a:solidFill>
                  <a:schemeClr val="dk1"/>
                </a:solidFill>
              </a:rPr>
            </a:br>
            <a:r>
              <a:rPr lang="en-US" sz="1400">
                <a:solidFill>
                  <a:schemeClr val="dk1"/>
                </a:solidFill>
              </a:rPr>
              <a:t>Then we will present it to TASC for review.</a:t>
            </a:r>
            <a:br>
              <a:rPr lang="en-US" sz="1400">
                <a:solidFill>
                  <a:schemeClr val="dk1"/>
                </a:solidFill>
              </a:rPr>
            </a:br>
            <a:r>
              <a:rPr lang="en-US" sz="1400">
                <a:solidFill>
                  <a:schemeClr val="dk1"/>
                </a:solidFill>
              </a:rPr>
              <a:t>TASC will give suggestions and ideas for us to implement in the next iteration.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1295650" y="754375"/>
            <a:ext cx="5181900" cy="37719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777225" y="4777725"/>
            <a:ext cx="6217800" cy="45264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US" sz="1400">
                <a:solidFill>
                  <a:schemeClr val="dk1"/>
                </a:solidFill>
              </a:rPr>
              <a:t>### Bryant ###</a:t>
            </a:r>
          </a:p>
          <a:p>
            <a:pPr lvl="0">
              <a:spcBef>
                <a:spcPts val="0"/>
              </a:spcBef>
              <a:buNone/>
            </a:pPr>
            <a:r>
              <a:rPr lang="en-US" sz="1400">
                <a:solidFill>
                  <a:schemeClr val="dk1"/>
                </a:solidFill>
              </a:rPr>
              <a:t>For our Project, </a:t>
            </a:r>
            <a:br>
              <a:rPr lang="en-US" sz="1400">
                <a:solidFill>
                  <a:schemeClr val="dk1"/>
                </a:solidFill>
              </a:rPr>
            </a:br>
            <a:r>
              <a:rPr lang="en-US" sz="1400">
                <a:solidFill>
                  <a:schemeClr val="dk1"/>
                </a:solidFill>
              </a:rPr>
              <a:t>We had three systems that we will go over more in depth. Shortly</a:t>
            </a:r>
            <a:br>
              <a:rPr lang="en-US" sz="1400">
                <a:solidFill>
                  <a:schemeClr val="dk1"/>
                </a:solidFill>
              </a:rPr>
            </a:br>
            <a:r>
              <a:rPr lang="en-US" sz="1400">
                <a:solidFill>
                  <a:schemeClr val="dk1"/>
                </a:solidFill>
              </a:rPr>
              <a:t>As an overview, we developed a sliding keyboard that lowers the dexterity required to input text</a:t>
            </a:r>
          </a:p>
          <a:p>
            <a:pPr lvl="0">
              <a:spcBef>
                <a:spcPts val="0"/>
              </a:spcBef>
              <a:buClr>
                <a:schemeClr val="dk1"/>
              </a:buClr>
              <a:buSzPct val="78571"/>
              <a:buFont typeface="Arial"/>
              <a:buNone/>
            </a:pPr>
            <a:r>
              <a:rPr lang="en-US" sz="1400">
                <a:solidFill>
                  <a:schemeClr val="dk1"/>
                </a:solidFill>
              </a:rPr>
              <a:t>An AT Button that was created at the Request of our Customer at TASC.</a:t>
            </a:r>
          </a:p>
          <a:p>
            <a:pPr lvl="0">
              <a:spcBef>
                <a:spcPts val="0"/>
              </a:spcBef>
              <a:buNone/>
            </a:pPr>
            <a:r>
              <a:rPr lang="en-US" sz="1400">
                <a:solidFill>
                  <a:schemeClr val="dk1"/>
                </a:solidFill>
              </a:rPr>
              <a:t>And Learning software application that is similar usage to your cell phone and automatically suggests words.</a:t>
            </a:r>
          </a:p>
          <a:p>
            <a:pPr lvl="0" rtl="0">
              <a:spcBef>
                <a:spcPts val="0"/>
              </a:spcBef>
              <a:buNone/>
            </a:pPr>
            <a:r>
              <a:t/>
            </a:r>
            <a:endParaRPr sz="1400">
              <a:solidFill>
                <a:schemeClr val="dk1"/>
              </a:solidFill>
            </a:endParaRPr>
          </a:p>
          <a:p>
            <a:pPr lvl="0" rtl="0">
              <a:spcBef>
                <a:spcPts val="0"/>
              </a:spcBef>
              <a:buNone/>
            </a:pPr>
            <a:r>
              <a:t/>
            </a:r>
            <a:endParaRPr sz="1400">
              <a:solidFill>
                <a:schemeClr val="dk1"/>
              </a:solidFill>
            </a:endParaRPr>
          </a:p>
          <a:p>
            <a:pPr lvl="0" rtl="0">
              <a:spcBef>
                <a:spcPts val="0"/>
              </a:spcBef>
              <a:buClr>
                <a:schemeClr val="dk1"/>
              </a:buClr>
              <a:buSzPct val="1000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11" name="Shape 11"/>
        <p:cNvGrpSpPr/>
        <p:nvPr/>
      </p:nvGrpSpPr>
      <p:grpSpPr>
        <a:xfrm>
          <a:off x="0" y="0"/>
          <a:ext cx="0" cy="0"/>
          <a:chOff x="0" y="0"/>
          <a:chExt cx="0" cy="0"/>
        </a:xfrm>
      </p:grpSpPr>
      <p:sp>
        <p:nvSpPr>
          <p:cNvPr id="12" name="Shape 12"/>
          <p:cNvSpPr txBox="1"/>
          <p:nvPr>
            <p:ph type="title"/>
          </p:nvPr>
        </p:nvSpPr>
        <p:spPr>
          <a:xfrm>
            <a:off x="504000" y="49320"/>
            <a:ext cx="9071640" cy="956519"/>
          </a:xfrm>
          <a:prstGeom prst="rect">
            <a:avLst/>
          </a:prstGeom>
          <a:noFill/>
          <a:ln>
            <a:noFill/>
          </a:ln>
        </p:spPr>
        <p:txBody>
          <a:bodyPr anchorCtr="0" anchor="ctr" bIns="91425" lIns="91425" rIns="91425" tIns="91425"/>
          <a:lstStyle>
            <a:lvl1pPr lvl="0">
              <a:spcBef>
                <a:spcPts val="0"/>
              </a:spcBef>
              <a:buNone/>
              <a:defRPr/>
            </a:lvl1pPr>
          </a:lstStyle>
          <a:p/>
        </p:txBody>
      </p:sp>
      <p:sp>
        <p:nvSpPr>
          <p:cNvPr id="13" name="Shape 13"/>
          <p:cNvSpPr txBox="1"/>
          <p:nvPr>
            <p:ph idx="1" type="subTitle"/>
          </p:nvPr>
        </p:nvSpPr>
        <p:spPr>
          <a:xfrm>
            <a:off x="182880" y="1188720"/>
            <a:ext cx="9784079" cy="5486399"/>
          </a:xfrm>
          <a:prstGeom prst="rect">
            <a:avLst/>
          </a:prstGeom>
          <a:noFill/>
          <a:ln>
            <a:noFill/>
          </a:ln>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49" name="Shape 49"/>
        <p:cNvGrpSpPr/>
        <p:nvPr/>
      </p:nvGrpSpPr>
      <p:grpSpPr>
        <a:xfrm>
          <a:off x="0" y="0"/>
          <a:ext cx="0" cy="0"/>
          <a:chOff x="0" y="0"/>
          <a:chExt cx="0" cy="0"/>
        </a:xfrm>
      </p:grpSpPr>
      <p:sp>
        <p:nvSpPr>
          <p:cNvPr id="50" name="Shape 50"/>
          <p:cNvSpPr txBox="1"/>
          <p:nvPr>
            <p:ph type="title"/>
          </p:nvPr>
        </p:nvSpPr>
        <p:spPr>
          <a:xfrm>
            <a:off x="504000" y="49320"/>
            <a:ext cx="9071640" cy="956519"/>
          </a:xfrm>
          <a:prstGeom prst="rect">
            <a:avLst/>
          </a:prstGeom>
          <a:noFill/>
          <a:ln>
            <a:noFill/>
          </a:ln>
        </p:spPr>
        <p:txBody>
          <a:bodyPr anchorCtr="0" anchor="ctr" bIns="91425" lIns="91425" rIns="91425" tIns="91425"/>
          <a:lstStyle>
            <a:lvl1pPr lvl="0">
              <a:spcBef>
                <a:spcPts val="0"/>
              </a:spcBef>
              <a:buNone/>
              <a:defRPr/>
            </a:lvl1pPr>
          </a:lstStyle>
          <a:p/>
        </p:txBody>
      </p:sp>
      <p:sp>
        <p:nvSpPr>
          <p:cNvPr id="51" name="Shape 51"/>
          <p:cNvSpPr txBox="1"/>
          <p:nvPr>
            <p:ph idx="1" type="body"/>
          </p:nvPr>
        </p:nvSpPr>
        <p:spPr>
          <a:xfrm>
            <a:off x="182880" y="1188720"/>
            <a:ext cx="978407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52" name="Shape 52"/>
          <p:cNvSpPr txBox="1"/>
          <p:nvPr>
            <p:ph idx="2" type="body"/>
          </p:nvPr>
        </p:nvSpPr>
        <p:spPr>
          <a:xfrm>
            <a:off x="182880" y="4054680"/>
            <a:ext cx="978407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53" name="Shape 53"/>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54" name="Shape 54"/>
        <p:cNvGrpSpPr/>
        <p:nvPr/>
      </p:nvGrpSpPr>
      <p:grpSpPr>
        <a:xfrm>
          <a:off x="0" y="0"/>
          <a:ext cx="0" cy="0"/>
          <a:chOff x="0" y="0"/>
          <a:chExt cx="0" cy="0"/>
        </a:xfrm>
      </p:grpSpPr>
      <p:sp>
        <p:nvSpPr>
          <p:cNvPr id="55" name="Shape 55"/>
          <p:cNvSpPr txBox="1"/>
          <p:nvPr>
            <p:ph type="title"/>
          </p:nvPr>
        </p:nvSpPr>
        <p:spPr>
          <a:xfrm>
            <a:off x="504000" y="49320"/>
            <a:ext cx="9071640" cy="956519"/>
          </a:xfrm>
          <a:prstGeom prst="rect">
            <a:avLst/>
          </a:prstGeom>
          <a:noFill/>
          <a:ln>
            <a:noFill/>
          </a:ln>
        </p:spPr>
        <p:txBody>
          <a:bodyPr anchorCtr="0" anchor="ctr" bIns="91425" lIns="91425" rIns="91425" tIns="91425"/>
          <a:lstStyle>
            <a:lvl1pPr lvl="0">
              <a:spcBef>
                <a:spcPts val="0"/>
              </a:spcBef>
              <a:buNone/>
              <a:defRPr/>
            </a:lvl1pPr>
          </a:lstStyle>
          <a:p/>
        </p:txBody>
      </p:sp>
      <p:sp>
        <p:nvSpPr>
          <p:cNvPr id="56" name="Shape 56"/>
          <p:cNvSpPr txBox="1"/>
          <p:nvPr>
            <p:ph idx="1" type="body"/>
          </p:nvPr>
        </p:nvSpPr>
        <p:spPr>
          <a:xfrm>
            <a:off x="182880" y="1188720"/>
            <a:ext cx="477431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57" name="Shape 57"/>
          <p:cNvSpPr txBox="1"/>
          <p:nvPr>
            <p:ph idx="2" type="body"/>
          </p:nvPr>
        </p:nvSpPr>
        <p:spPr>
          <a:xfrm>
            <a:off x="5196239" y="1188720"/>
            <a:ext cx="477431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58" name="Shape 58"/>
          <p:cNvSpPr txBox="1"/>
          <p:nvPr>
            <p:ph idx="3" type="body"/>
          </p:nvPr>
        </p:nvSpPr>
        <p:spPr>
          <a:xfrm>
            <a:off x="5196239" y="4054680"/>
            <a:ext cx="477431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59" name="Shape 59"/>
          <p:cNvSpPr txBox="1"/>
          <p:nvPr>
            <p:ph idx="4" type="body"/>
          </p:nvPr>
        </p:nvSpPr>
        <p:spPr>
          <a:xfrm>
            <a:off x="182880" y="4054680"/>
            <a:ext cx="477431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60" name="Shape 60"/>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61" name="Shape 61"/>
        <p:cNvGrpSpPr/>
        <p:nvPr/>
      </p:nvGrpSpPr>
      <p:grpSpPr>
        <a:xfrm>
          <a:off x="0" y="0"/>
          <a:ext cx="0" cy="0"/>
          <a:chOff x="0" y="0"/>
          <a:chExt cx="0" cy="0"/>
        </a:xfrm>
      </p:grpSpPr>
      <p:sp>
        <p:nvSpPr>
          <p:cNvPr id="62" name="Shape 62"/>
          <p:cNvSpPr txBox="1"/>
          <p:nvPr>
            <p:ph type="title"/>
          </p:nvPr>
        </p:nvSpPr>
        <p:spPr>
          <a:xfrm>
            <a:off x="504000" y="49320"/>
            <a:ext cx="9071640" cy="956519"/>
          </a:xfrm>
          <a:prstGeom prst="rect">
            <a:avLst/>
          </a:prstGeom>
          <a:noFill/>
          <a:ln>
            <a:noFill/>
          </a:ln>
        </p:spPr>
        <p:txBody>
          <a:bodyPr anchorCtr="0" anchor="ctr" bIns="91425" lIns="91425" rIns="91425" tIns="91425"/>
          <a:lstStyle>
            <a:lvl1pPr lvl="0">
              <a:spcBef>
                <a:spcPts val="0"/>
              </a:spcBef>
              <a:buNone/>
              <a:defRPr/>
            </a:lvl1pPr>
          </a:lstStyle>
          <a:p/>
        </p:txBody>
      </p:sp>
      <p:sp>
        <p:nvSpPr>
          <p:cNvPr id="63" name="Shape 63"/>
          <p:cNvSpPr txBox="1"/>
          <p:nvPr>
            <p:ph idx="1" type="body"/>
          </p:nvPr>
        </p:nvSpPr>
        <p:spPr>
          <a:xfrm>
            <a:off x="182880" y="1188720"/>
            <a:ext cx="9784079" cy="5486399"/>
          </a:xfrm>
          <a:prstGeom prst="rect">
            <a:avLst/>
          </a:prstGeom>
          <a:noFill/>
          <a:ln>
            <a:noFill/>
          </a:ln>
        </p:spPr>
        <p:txBody>
          <a:bodyPr anchorCtr="0" anchor="ctr" bIns="91425" lIns="91425" rIns="91425" tIns="91425"/>
          <a:lstStyle>
            <a:lvl1pPr lvl="0">
              <a:spcBef>
                <a:spcPts val="0"/>
              </a:spcBef>
              <a:buNone/>
              <a:defRPr/>
            </a:lvl1pPr>
          </a:lstStyle>
          <a:p/>
        </p:txBody>
      </p:sp>
      <p:sp>
        <p:nvSpPr>
          <p:cNvPr id="64" name="Shape 64"/>
          <p:cNvSpPr txBox="1"/>
          <p:nvPr>
            <p:ph idx="2" type="body"/>
          </p:nvPr>
        </p:nvSpPr>
        <p:spPr>
          <a:xfrm>
            <a:off x="182880" y="1188720"/>
            <a:ext cx="9784079" cy="5486399"/>
          </a:xfrm>
          <a:prstGeom prst="rect">
            <a:avLst/>
          </a:prstGeom>
          <a:noFill/>
          <a:ln>
            <a:noFill/>
          </a:ln>
        </p:spPr>
        <p:txBody>
          <a:bodyPr anchorCtr="0" anchor="ctr" bIns="91425" lIns="91425" rIns="91425" tIns="91425"/>
          <a:lstStyle>
            <a:lvl1pPr lvl="0">
              <a:spcBef>
                <a:spcPts val="0"/>
              </a:spcBef>
              <a:buNone/>
              <a:defRPr/>
            </a:lvl1pPr>
          </a:lstStyle>
          <a:p/>
        </p:txBody>
      </p:sp>
      <p:pic>
        <p:nvPicPr>
          <p:cNvPr id="65" name="Shape 65"/>
          <p:cNvPicPr preferRelativeResize="0"/>
          <p:nvPr/>
        </p:nvPicPr>
        <p:blipFill rotWithShape="1">
          <a:blip r:embed="rId2">
            <a:alphaModFix/>
          </a:blip>
          <a:srcRect b="0" l="0" r="0" t="0"/>
          <a:stretch/>
        </p:blipFill>
        <p:spPr>
          <a:xfrm>
            <a:off x="1636920" y="1188720"/>
            <a:ext cx="6876000" cy="5486399"/>
          </a:xfrm>
          <a:prstGeom prst="rect">
            <a:avLst/>
          </a:prstGeom>
          <a:noFill/>
          <a:ln>
            <a:noFill/>
          </a:ln>
        </p:spPr>
      </p:pic>
      <p:pic>
        <p:nvPicPr>
          <p:cNvPr id="66" name="Shape 66"/>
          <p:cNvPicPr preferRelativeResize="0"/>
          <p:nvPr/>
        </p:nvPicPr>
        <p:blipFill rotWithShape="1">
          <a:blip r:embed="rId2">
            <a:alphaModFix/>
          </a:blip>
          <a:srcRect b="0" l="0" r="0" t="0"/>
          <a:stretch/>
        </p:blipFill>
        <p:spPr>
          <a:xfrm>
            <a:off x="1636920" y="1188720"/>
            <a:ext cx="6876000" cy="5486399"/>
          </a:xfrm>
          <a:prstGeom prst="rect">
            <a:avLst/>
          </a:prstGeom>
          <a:noFill/>
          <a:ln>
            <a:noFill/>
          </a:ln>
        </p:spPr>
      </p:pic>
      <p:sp>
        <p:nvSpPr>
          <p:cNvPr id="67" name="Shape 67"/>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14" name="Shape 14"/>
        <p:cNvGrpSpPr/>
        <p:nvPr/>
      </p:nvGrpSpPr>
      <p:grpSpPr>
        <a:xfrm>
          <a:off x="0" y="0"/>
          <a:ext cx="0" cy="0"/>
          <a:chOff x="0" y="0"/>
          <a:chExt cx="0" cy="0"/>
        </a:xfrm>
      </p:grpSpPr>
      <p:sp>
        <p:nvSpPr>
          <p:cNvPr id="15" name="Shape 15"/>
          <p:cNvSpPr txBox="1"/>
          <p:nvPr>
            <p:ph type="title"/>
          </p:nvPr>
        </p:nvSpPr>
        <p:spPr>
          <a:xfrm>
            <a:off x="504000" y="49320"/>
            <a:ext cx="9071640" cy="956519"/>
          </a:xfrm>
          <a:prstGeom prst="rect">
            <a:avLst/>
          </a:prstGeom>
          <a:noFill/>
          <a:ln>
            <a:noFill/>
          </a:ln>
        </p:spPr>
        <p:txBody>
          <a:bodyPr anchorCtr="0" anchor="ctr" bIns="91425" lIns="91425" rIns="91425" tIns="91425"/>
          <a:lstStyle>
            <a:lvl1pPr lvl="0">
              <a:spcBef>
                <a:spcPts val="0"/>
              </a:spcBef>
              <a:buNone/>
              <a:defRPr/>
            </a:lvl1pPr>
          </a:lstStyle>
          <a:p/>
        </p:txBody>
      </p:sp>
      <p:sp>
        <p:nvSpPr>
          <p:cNvPr id="16" name="Shape 16"/>
          <p:cNvSpPr txBox="1"/>
          <p:nvPr>
            <p:ph idx="1" type="body"/>
          </p:nvPr>
        </p:nvSpPr>
        <p:spPr>
          <a:xfrm>
            <a:off x="182880" y="1188720"/>
            <a:ext cx="9784079" cy="5486399"/>
          </a:xfrm>
          <a:prstGeom prst="rect">
            <a:avLst/>
          </a:prstGeom>
          <a:noFill/>
          <a:ln>
            <a:noFill/>
          </a:ln>
        </p:spPr>
        <p:txBody>
          <a:bodyPr anchorCtr="0" anchor="ctr" bIns="91425" lIns="91425" rIns="91425" tIns="91425"/>
          <a:lstStyle>
            <a:lvl1pPr lvl="0">
              <a:spcBef>
                <a:spcPts val="0"/>
              </a:spcBef>
              <a:buNone/>
              <a:defRPr/>
            </a:lvl1pPr>
          </a:lstStyle>
          <a:p/>
        </p:txBody>
      </p:sp>
      <p:sp>
        <p:nvSpPr>
          <p:cNvPr id="17" name="Shape 17"/>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18" name="Shape 18"/>
        <p:cNvGrpSpPr/>
        <p:nvPr/>
      </p:nvGrpSpPr>
      <p:grpSpPr>
        <a:xfrm>
          <a:off x="0" y="0"/>
          <a:ext cx="0" cy="0"/>
          <a:chOff x="0" y="0"/>
          <a:chExt cx="0" cy="0"/>
        </a:xfrm>
      </p:grpSpPr>
      <p:sp>
        <p:nvSpPr>
          <p:cNvPr id="19" name="Shape 19"/>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20" name="Shape 20"/>
        <p:cNvGrpSpPr/>
        <p:nvPr/>
      </p:nvGrpSpPr>
      <p:grpSpPr>
        <a:xfrm>
          <a:off x="0" y="0"/>
          <a:ext cx="0" cy="0"/>
          <a:chOff x="0" y="0"/>
          <a:chExt cx="0" cy="0"/>
        </a:xfrm>
      </p:grpSpPr>
      <p:sp>
        <p:nvSpPr>
          <p:cNvPr id="21" name="Shape 21"/>
          <p:cNvSpPr txBox="1"/>
          <p:nvPr>
            <p:ph type="title"/>
          </p:nvPr>
        </p:nvSpPr>
        <p:spPr>
          <a:xfrm>
            <a:off x="504000" y="49320"/>
            <a:ext cx="9071640" cy="956519"/>
          </a:xfrm>
          <a:prstGeom prst="rect">
            <a:avLst/>
          </a:prstGeom>
          <a:noFill/>
          <a:ln>
            <a:noFill/>
          </a:ln>
        </p:spPr>
        <p:txBody>
          <a:bodyPr anchorCtr="0" anchor="ctr" bIns="91425" lIns="91425" rIns="91425" tIns="91425"/>
          <a:lstStyle>
            <a:lvl1pPr lvl="0">
              <a:spcBef>
                <a:spcPts val="0"/>
              </a:spcBef>
              <a:buNone/>
              <a:defRPr/>
            </a:lvl1pPr>
          </a:lstStyle>
          <a:p/>
        </p:txBody>
      </p:sp>
      <p:sp>
        <p:nvSpPr>
          <p:cNvPr id="22" name="Shape 22"/>
          <p:cNvSpPr txBox="1"/>
          <p:nvPr>
            <p:ph idx="1" type="body"/>
          </p:nvPr>
        </p:nvSpPr>
        <p:spPr>
          <a:xfrm>
            <a:off x="182880" y="1188720"/>
            <a:ext cx="4774319" cy="5486399"/>
          </a:xfrm>
          <a:prstGeom prst="rect">
            <a:avLst/>
          </a:prstGeom>
          <a:noFill/>
          <a:ln>
            <a:noFill/>
          </a:ln>
        </p:spPr>
        <p:txBody>
          <a:bodyPr anchorCtr="0" anchor="ctr" bIns="91425" lIns="91425" rIns="91425" tIns="91425"/>
          <a:lstStyle>
            <a:lvl1pPr lvl="0">
              <a:spcBef>
                <a:spcPts val="0"/>
              </a:spcBef>
              <a:buNone/>
              <a:defRPr/>
            </a:lvl1pPr>
          </a:lstStyle>
          <a:p/>
        </p:txBody>
      </p:sp>
      <p:sp>
        <p:nvSpPr>
          <p:cNvPr id="23" name="Shape 23"/>
          <p:cNvSpPr txBox="1"/>
          <p:nvPr>
            <p:ph idx="2" type="body"/>
          </p:nvPr>
        </p:nvSpPr>
        <p:spPr>
          <a:xfrm>
            <a:off x="5196239" y="1188720"/>
            <a:ext cx="4774319" cy="5486399"/>
          </a:xfrm>
          <a:prstGeom prst="rect">
            <a:avLst/>
          </a:prstGeom>
          <a:noFill/>
          <a:ln>
            <a:noFill/>
          </a:ln>
        </p:spPr>
        <p:txBody>
          <a:bodyPr anchorCtr="0" anchor="ctr" bIns="91425" lIns="91425" rIns="91425" tIns="91425"/>
          <a:lstStyle>
            <a:lvl1pPr lvl="0">
              <a:spcBef>
                <a:spcPts val="0"/>
              </a:spcBef>
              <a:buNone/>
              <a:defRPr/>
            </a:lvl1pPr>
          </a:lstStyle>
          <a:p/>
        </p:txBody>
      </p:sp>
      <p:sp>
        <p:nvSpPr>
          <p:cNvPr id="24" name="Shape 24"/>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504000" y="49320"/>
            <a:ext cx="9071640" cy="956519"/>
          </a:xfrm>
          <a:prstGeom prst="rect">
            <a:avLst/>
          </a:prstGeom>
          <a:noFill/>
          <a:ln>
            <a:noFill/>
          </a:ln>
        </p:spPr>
        <p:txBody>
          <a:bodyPr anchorCtr="0" anchor="ctr" bIns="91425" lIns="91425" rIns="91425" tIns="91425"/>
          <a:lstStyle>
            <a:lvl1pPr lvl="0">
              <a:spcBef>
                <a:spcPts val="0"/>
              </a:spcBef>
              <a:buNone/>
              <a:defRPr/>
            </a:lvl1pPr>
          </a:lstStyle>
          <a:p/>
        </p:txBody>
      </p:sp>
      <p:sp>
        <p:nvSpPr>
          <p:cNvPr id="27" name="Shape 27"/>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28" name="Shape 28"/>
        <p:cNvGrpSpPr/>
        <p:nvPr/>
      </p:nvGrpSpPr>
      <p:grpSpPr>
        <a:xfrm>
          <a:off x="0" y="0"/>
          <a:ext cx="0" cy="0"/>
          <a:chOff x="0" y="0"/>
          <a:chExt cx="0" cy="0"/>
        </a:xfrm>
      </p:grpSpPr>
      <p:sp>
        <p:nvSpPr>
          <p:cNvPr id="29" name="Shape 29"/>
          <p:cNvSpPr txBox="1"/>
          <p:nvPr>
            <p:ph idx="1" type="subTitle"/>
          </p:nvPr>
        </p:nvSpPr>
        <p:spPr>
          <a:xfrm>
            <a:off x="504000" y="49320"/>
            <a:ext cx="9071640" cy="4435199"/>
          </a:xfrm>
          <a:prstGeom prst="rect">
            <a:avLst/>
          </a:prstGeom>
          <a:noFill/>
          <a:ln>
            <a:noFill/>
          </a:ln>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31" name="Shape 31"/>
        <p:cNvGrpSpPr/>
        <p:nvPr/>
      </p:nvGrpSpPr>
      <p:grpSpPr>
        <a:xfrm>
          <a:off x="0" y="0"/>
          <a:ext cx="0" cy="0"/>
          <a:chOff x="0" y="0"/>
          <a:chExt cx="0" cy="0"/>
        </a:xfrm>
      </p:grpSpPr>
      <p:sp>
        <p:nvSpPr>
          <p:cNvPr id="32" name="Shape 32"/>
          <p:cNvSpPr txBox="1"/>
          <p:nvPr>
            <p:ph type="title"/>
          </p:nvPr>
        </p:nvSpPr>
        <p:spPr>
          <a:xfrm>
            <a:off x="504000" y="49320"/>
            <a:ext cx="9071640" cy="956519"/>
          </a:xfrm>
          <a:prstGeom prst="rect">
            <a:avLst/>
          </a:prstGeom>
          <a:noFill/>
          <a:ln>
            <a:noFill/>
          </a:ln>
        </p:spPr>
        <p:txBody>
          <a:bodyPr anchorCtr="0" anchor="ctr" bIns="91425" lIns="91425" rIns="91425" tIns="91425"/>
          <a:lstStyle>
            <a:lvl1pPr lvl="0">
              <a:spcBef>
                <a:spcPts val="0"/>
              </a:spcBef>
              <a:buNone/>
              <a:defRPr/>
            </a:lvl1pPr>
          </a:lstStyle>
          <a:p/>
        </p:txBody>
      </p:sp>
      <p:sp>
        <p:nvSpPr>
          <p:cNvPr id="33" name="Shape 33"/>
          <p:cNvSpPr txBox="1"/>
          <p:nvPr>
            <p:ph idx="1" type="body"/>
          </p:nvPr>
        </p:nvSpPr>
        <p:spPr>
          <a:xfrm>
            <a:off x="182880" y="1188720"/>
            <a:ext cx="477431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34" name="Shape 34"/>
          <p:cNvSpPr txBox="1"/>
          <p:nvPr>
            <p:ph idx="2" type="body"/>
          </p:nvPr>
        </p:nvSpPr>
        <p:spPr>
          <a:xfrm>
            <a:off x="182880" y="4054680"/>
            <a:ext cx="477431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35" name="Shape 35"/>
          <p:cNvSpPr txBox="1"/>
          <p:nvPr>
            <p:ph idx="3" type="body"/>
          </p:nvPr>
        </p:nvSpPr>
        <p:spPr>
          <a:xfrm>
            <a:off x="5196239" y="1188720"/>
            <a:ext cx="4774319" cy="5486399"/>
          </a:xfrm>
          <a:prstGeom prst="rect">
            <a:avLst/>
          </a:prstGeom>
          <a:noFill/>
          <a:ln>
            <a:noFill/>
          </a:ln>
        </p:spPr>
        <p:txBody>
          <a:bodyPr anchorCtr="0" anchor="ctr" bIns="91425" lIns="91425" rIns="91425" tIns="91425"/>
          <a:lstStyle>
            <a:lvl1pPr lvl="0">
              <a:spcBef>
                <a:spcPts val="0"/>
              </a:spcBef>
              <a:buNone/>
              <a:defRPr/>
            </a:lvl1pPr>
          </a:lstStyle>
          <a:p/>
        </p:txBody>
      </p:sp>
      <p:sp>
        <p:nvSpPr>
          <p:cNvPr id="36" name="Shape 36"/>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37" name="Shape 37"/>
        <p:cNvGrpSpPr/>
        <p:nvPr/>
      </p:nvGrpSpPr>
      <p:grpSpPr>
        <a:xfrm>
          <a:off x="0" y="0"/>
          <a:ext cx="0" cy="0"/>
          <a:chOff x="0" y="0"/>
          <a:chExt cx="0" cy="0"/>
        </a:xfrm>
      </p:grpSpPr>
      <p:sp>
        <p:nvSpPr>
          <p:cNvPr id="38" name="Shape 38"/>
          <p:cNvSpPr txBox="1"/>
          <p:nvPr>
            <p:ph type="title"/>
          </p:nvPr>
        </p:nvSpPr>
        <p:spPr>
          <a:xfrm>
            <a:off x="504000" y="49320"/>
            <a:ext cx="9071640" cy="956519"/>
          </a:xfrm>
          <a:prstGeom prst="rect">
            <a:avLst/>
          </a:prstGeom>
          <a:noFill/>
          <a:ln>
            <a:noFill/>
          </a:ln>
        </p:spPr>
        <p:txBody>
          <a:bodyPr anchorCtr="0" anchor="ctr" bIns="91425" lIns="91425" rIns="91425" tIns="91425"/>
          <a:lstStyle>
            <a:lvl1pPr lvl="0">
              <a:spcBef>
                <a:spcPts val="0"/>
              </a:spcBef>
              <a:buNone/>
              <a:defRPr/>
            </a:lvl1pPr>
          </a:lstStyle>
          <a:p/>
        </p:txBody>
      </p:sp>
      <p:sp>
        <p:nvSpPr>
          <p:cNvPr id="39" name="Shape 39"/>
          <p:cNvSpPr txBox="1"/>
          <p:nvPr>
            <p:ph idx="1" type="body"/>
          </p:nvPr>
        </p:nvSpPr>
        <p:spPr>
          <a:xfrm>
            <a:off x="182880" y="1188720"/>
            <a:ext cx="4774319" cy="5486399"/>
          </a:xfrm>
          <a:prstGeom prst="rect">
            <a:avLst/>
          </a:prstGeom>
          <a:noFill/>
          <a:ln>
            <a:noFill/>
          </a:ln>
        </p:spPr>
        <p:txBody>
          <a:bodyPr anchorCtr="0" anchor="ctr" bIns="91425" lIns="91425" rIns="91425" tIns="91425"/>
          <a:lstStyle>
            <a:lvl1pPr lvl="0">
              <a:spcBef>
                <a:spcPts val="0"/>
              </a:spcBef>
              <a:buNone/>
              <a:defRPr/>
            </a:lvl1pPr>
          </a:lstStyle>
          <a:p/>
        </p:txBody>
      </p:sp>
      <p:sp>
        <p:nvSpPr>
          <p:cNvPr id="40" name="Shape 40"/>
          <p:cNvSpPr txBox="1"/>
          <p:nvPr>
            <p:ph idx="2" type="body"/>
          </p:nvPr>
        </p:nvSpPr>
        <p:spPr>
          <a:xfrm>
            <a:off x="5196239" y="1188720"/>
            <a:ext cx="477431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41" name="Shape 41"/>
          <p:cNvSpPr txBox="1"/>
          <p:nvPr>
            <p:ph idx="3" type="body"/>
          </p:nvPr>
        </p:nvSpPr>
        <p:spPr>
          <a:xfrm>
            <a:off x="5196239" y="4054680"/>
            <a:ext cx="477431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42" name="Shape 42"/>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43" name="Shape 43"/>
        <p:cNvGrpSpPr/>
        <p:nvPr/>
      </p:nvGrpSpPr>
      <p:grpSpPr>
        <a:xfrm>
          <a:off x="0" y="0"/>
          <a:ext cx="0" cy="0"/>
          <a:chOff x="0" y="0"/>
          <a:chExt cx="0" cy="0"/>
        </a:xfrm>
      </p:grpSpPr>
      <p:sp>
        <p:nvSpPr>
          <p:cNvPr id="44" name="Shape 44"/>
          <p:cNvSpPr txBox="1"/>
          <p:nvPr>
            <p:ph type="title"/>
          </p:nvPr>
        </p:nvSpPr>
        <p:spPr>
          <a:xfrm>
            <a:off x="504000" y="49320"/>
            <a:ext cx="9071640" cy="956519"/>
          </a:xfrm>
          <a:prstGeom prst="rect">
            <a:avLst/>
          </a:prstGeom>
          <a:noFill/>
          <a:ln>
            <a:noFill/>
          </a:ln>
        </p:spPr>
        <p:txBody>
          <a:bodyPr anchorCtr="0" anchor="ctr" bIns="91425" lIns="91425" rIns="91425" tIns="91425"/>
          <a:lstStyle>
            <a:lvl1pPr lvl="0">
              <a:spcBef>
                <a:spcPts val="0"/>
              </a:spcBef>
              <a:buNone/>
              <a:defRPr/>
            </a:lvl1pPr>
          </a:lstStyle>
          <a:p/>
        </p:txBody>
      </p:sp>
      <p:sp>
        <p:nvSpPr>
          <p:cNvPr id="45" name="Shape 45"/>
          <p:cNvSpPr txBox="1"/>
          <p:nvPr>
            <p:ph idx="1" type="body"/>
          </p:nvPr>
        </p:nvSpPr>
        <p:spPr>
          <a:xfrm>
            <a:off x="182880" y="1188720"/>
            <a:ext cx="477431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46" name="Shape 46"/>
          <p:cNvSpPr txBox="1"/>
          <p:nvPr>
            <p:ph idx="2" type="body"/>
          </p:nvPr>
        </p:nvSpPr>
        <p:spPr>
          <a:xfrm>
            <a:off x="5196239" y="1188720"/>
            <a:ext cx="477431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47" name="Shape 47"/>
          <p:cNvSpPr txBox="1"/>
          <p:nvPr>
            <p:ph idx="3" type="body"/>
          </p:nvPr>
        </p:nvSpPr>
        <p:spPr>
          <a:xfrm>
            <a:off x="182880" y="4054680"/>
            <a:ext cx="9784079" cy="2616840"/>
          </a:xfrm>
          <a:prstGeom prst="rect">
            <a:avLst/>
          </a:prstGeom>
          <a:noFill/>
          <a:ln>
            <a:noFill/>
          </a:ln>
        </p:spPr>
        <p:txBody>
          <a:bodyPr anchorCtr="0" anchor="ctr" bIns="91425" lIns="91425" rIns="91425" tIns="91425"/>
          <a:lstStyle>
            <a:lvl1pPr lvl="0">
              <a:spcBef>
                <a:spcPts val="0"/>
              </a:spcBef>
              <a:buNone/>
              <a:defRPr/>
            </a:lvl1pPr>
          </a:lstStyle>
          <a:p/>
        </p:txBody>
      </p:sp>
      <p:sp>
        <p:nvSpPr>
          <p:cNvPr id="48" name="Shape 48"/>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01.png"/><Relationship Id="rId2" Type="http://schemas.openxmlformats.org/officeDocument/2006/relationships/image" Target="../media/image00.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504000" y="49320"/>
            <a:ext cx="9071640" cy="956519"/>
          </a:xfrm>
          <a:prstGeom prst="rect">
            <a:avLst/>
          </a:prstGeom>
          <a:noFill/>
          <a:ln>
            <a:noFill/>
          </a:ln>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 name="Shape 7"/>
          <p:cNvSpPr txBox="1"/>
          <p:nvPr>
            <p:ph idx="1" type="body"/>
          </p:nvPr>
        </p:nvSpPr>
        <p:spPr>
          <a:xfrm>
            <a:off x="182880" y="1188720"/>
            <a:ext cx="9784079" cy="5486399"/>
          </a:xfrm>
          <a:prstGeom prst="rect">
            <a:avLst/>
          </a:prstGeom>
          <a:noFill/>
          <a:ln>
            <a:noFill/>
          </a:ln>
        </p:spPr>
        <p:txBody>
          <a:bodyPr anchorCtr="0" anchor="ctr" bIns="91425" lIns="91425" rIns="91425" tIns="91425"/>
          <a:lstStyle>
            <a:lvl1pPr lvl="0">
              <a:spcBef>
                <a:spcPts val="0"/>
              </a:spcBef>
              <a:buClr>
                <a:srgbClr val="F3F3F3"/>
              </a:buClr>
              <a:defRPr>
                <a:solidFill>
                  <a:srgbClr val="F3F3F3"/>
                </a:solidFill>
              </a:defRPr>
            </a:lvl1pPr>
            <a:lvl2pPr lvl="1">
              <a:spcBef>
                <a:spcPts val="0"/>
              </a:spcBef>
              <a:buClr>
                <a:srgbClr val="F3F3F3"/>
              </a:buClr>
              <a:defRPr>
                <a:solidFill>
                  <a:srgbClr val="F3F3F3"/>
                </a:solidFill>
              </a:defRPr>
            </a:lvl2pPr>
            <a:lvl3pPr lvl="2">
              <a:spcBef>
                <a:spcPts val="0"/>
              </a:spcBef>
              <a:buClr>
                <a:srgbClr val="F3F3F3"/>
              </a:buClr>
              <a:defRPr>
                <a:solidFill>
                  <a:srgbClr val="F3F3F3"/>
                </a:solidFill>
              </a:defRPr>
            </a:lvl3pPr>
            <a:lvl4pPr lvl="3">
              <a:spcBef>
                <a:spcPts val="0"/>
              </a:spcBef>
              <a:buClr>
                <a:srgbClr val="F3F3F3"/>
              </a:buClr>
              <a:defRPr>
                <a:solidFill>
                  <a:srgbClr val="F3F3F3"/>
                </a:solidFill>
              </a:defRPr>
            </a:lvl4pPr>
            <a:lvl5pPr lvl="4">
              <a:spcBef>
                <a:spcPts val="0"/>
              </a:spcBef>
              <a:buClr>
                <a:srgbClr val="F3F3F3"/>
              </a:buClr>
              <a:defRPr>
                <a:solidFill>
                  <a:srgbClr val="F3F3F3"/>
                </a:solidFill>
              </a:defRPr>
            </a:lvl5pPr>
            <a:lvl6pPr lvl="5">
              <a:spcBef>
                <a:spcPts val="0"/>
              </a:spcBef>
              <a:buClr>
                <a:srgbClr val="F3F3F3"/>
              </a:buClr>
              <a:defRPr>
                <a:solidFill>
                  <a:srgbClr val="F3F3F3"/>
                </a:solidFill>
              </a:defRPr>
            </a:lvl6pPr>
            <a:lvl7pPr lvl="6">
              <a:spcBef>
                <a:spcPts val="0"/>
              </a:spcBef>
              <a:buClr>
                <a:srgbClr val="F3F3F3"/>
              </a:buClr>
              <a:defRPr>
                <a:solidFill>
                  <a:srgbClr val="F3F3F3"/>
                </a:solidFill>
              </a:defRPr>
            </a:lvl7pPr>
            <a:lvl8pPr lvl="7">
              <a:spcBef>
                <a:spcPts val="0"/>
              </a:spcBef>
              <a:buClr>
                <a:srgbClr val="F3F3F3"/>
              </a:buClr>
              <a:defRPr>
                <a:solidFill>
                  <a:srgbClr val="F3F3F3"/>
                </a:solidFill>
              </a:defRPr>
            </a:lvl8pPr>
            <a:lvl9pPr lvl="8">
              <a:spcBef>
                <a:spcPts val="0"/>
              </a:spcBef>
              <a:buClr>
                <a:srgbClr val="F3F3F3"/>
              </a:buClr>
              <a:defRPr>
                <a:solidFill>
                  <a:srgbClr val="F3F3F3"/>
                </a:solidFill>
              </a:defRPr>
            </a:lvl9pPr>
          </a:lstStyle>
          <a:p/>
        </p:txBody>
      </p:sp>
      <p:sp>
        <p:nvSpPr>
          <p:cNvPr id="8" name="Shape 8"/>
          <p:cNvSpPr txBox="1"/>
          <p:nvPr>
            <p:ph idx="12" type="sldNum"/>
          </p:nvPr>
        </p:nvSpPr>
        <p:spPr>
          <a:xfrm>
            <a:off x="9362160" y="6837607"/>
            <a:ext cx="604800" cy="578700"/>
          </a:xfrm>
          <a:prstGeom prst="rect">
            <a:avLst/>
          </a:prstGeom>
          <a:noFill/>
          <a:ln>
            <a:noFill/>
          </a:ln>
        </p:spPr>
        <p:txBody>
          <a:bodyPr anchorCtr="0" anchor="ctr" bIns="100775" lIns="100775" rIns="100775" tIns="100775">
            <a:noAutofit/>
          </a:bodyPr>
          <a:lstStyle/>
          <a:p>
            <a:pPr lvl="0" algn="r">
              <a:spcBef>
                <a:spcPts val="0"/>
              </a:spcBef>
              <a:buNone/>
            </a:pPr>
            <a:fld id="{00000000-1234-1234-1234-123412341234}" type="slidenum">
              <a:rPr lang="en-US" sz="1400">
                <a:solidFill>
                  <a:srgbClr val="F3F3F3"/>
                </a:solidFill>
              </a:rPr>
              <a:t>‹#›</a:t>
            </a:fld>
          </a:p>
        </p:txBody>
      </p:sp>
      <p:sp>
        <p:nvSpPr>
          <p:cNvPr id="9" name="Shape 9"/>
          <p:cNvSpPr txBox="1"/>
          <p:nvPr/>
        </p:nvSpPr>
        <p:spPr>
          <a:xfrm>
            <a:off x="3632525" y="6675125"/>
            <a:ext cx="2814599" cy="470400"/>
          </a:xfrm>
          <a:prstGeom prst="rect">
            <a:avLst/>
          </a:prstGeom>
          <a:noFill/>
          <a:ln>
            <a:noFill/>
          </a:ln>
        </p:spPr>
        <p:txBody>
          <a:bodyPr anchorCtr="0" anchor="t" bIns="91425" lIns="91425" rIns="91425" tIns="91425">
            <a:noAutofit/>
          </a:bodyPr>
          <a:lstStyle/>
          <a:p>
            <a:pPr lvl="0" algn="ctr">
              <a:spcBef>
                <a:spcPts val="0"/>
              </a:spcBef>
              <a:buNone/>
            </a:pPr>
            <a:r>
              <a:rPr lang="en-US" sz="1800">
                <a:solidFill>
                  <a:srgbClr val="F3F3F3"/>
                </a:solidFill>
              </a:rPr>
              <a:t>CPE 495/496</a:t>
            </a:r>
          </a:p>
        </p:txBody>
      </p:sp>
      <p:pic>
        <p:nvPicPr>
          <p:cNvPr id="10" name="Shape 10"/>
          <p:cNvPicPr preferRelativeResize="0"/>
          <p:nvPr/>
        </p:nvPicPr>
        <p:blipFill>
          <a:blip r:embed="rId2">
            <a:alphaModFix/>
          </a:blip>
          <a:stretch>
            <a:fillRect/>
          </a:stretch>
        </p:blipFill>
        <p:spPr>
          <a:xfrm>
            <a:off x="182867" y="6796512"/>
            <a:ext cx="1603829" cy="7016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0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0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0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jpg"/><Relationship Id="rId4" Type="http://schemas.openxmlformats.org/officeDocument/2006/relationships/image" Target="../media/image1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5.png"/><Relationship Id="rId4" Type="http://schemas.openxmlformats.org/officeDocument/2006/relationships/image" Target="../media/image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nvSpPr>
        <p:spPr>
          <a:xfrm>
            <a:off x="504000" y="49320"/>
            <a:ext cx="9071640" cy="956519"/>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A</a:t>
            </a:r>
            <a:r>
              <a:rPr lang="en-US" sz="4800">
                <a:latin typeface="Roboto"/>
                <a:ea typeface="Roboto"/>
                <a:cs typeface="Roboto"/>
                <a:sym typeface="Roboto"/>
              </a:rPr>
              <a:t>d</a:t>
            </a:r>
            <a:r>
              <a:rPr b="0" i="0" lang="en-US" sz="4800" u="none" cap="none" strike="noStrike">
                <a:latin typeface="Roboto"/>
                <a:ea typeface="Roboto"/>
                <a:cs typeface="Roboto"/>
                <a:sym typeface="Roboto"/>
              </a:rPr>
              <a:t>aptive H.I.D.</a:t>
            </a:r>
          </a:p>
        </p:txBody>
      </p:sp>
      <p:sp>
        <p:nvSpPr>
          <p:cNvPr id="73" name="Shape 73"/>
          <p:cNvSpPr txBox="1"/>
          <p:nvPr/>
        </p:nvSpPr>
        <p:spPr>
          <a:xfrm>
            <a:off x="182880" y="1188720"/>
            <a:ext cx="9784079" cy="5486399"/>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3200" u="none" cap="none" strike="noStrike">
                <a:solidFill>
                  <a:srgbClr val="F3F3F3"/>
                </a:solidFill>
                <a:latin typeface="Open Sans"/>
                <a:ea typeface="Open Sans"/>
                <a:cs typeface="Open Sans"/>
                <a:sym typeface="Open Sans"/>
              </a:rPr>
              <a:t>Viability Review of Low Cost, Libre</a:t>
            </a:r>
          </a:p>
          <a:p>
            <a:pPr indent="0" lvl="0" marL="0" marR="0" rtl="0" algn="ctr">
              <a:spcBef>
                <a:spcPts val="0"/>
              </a:spcBef>
              <a:buSzPct val="25000"/>
              <a:buNone/>
            </a:pPr>
            <a:r>
              <a:rPr b="0" i="0" lang="en-US" sz="3200" u="none" cap="none" strike="noStrike">
                <a:solidFill>
                  <a:srgbClr val="F3F3F3"/>
                </a:solidFill>
                <a:latin typeface="Open Sans"/>
                <a:ea typeface="Open Sans"/>
                <a:cs typeface="Open Sans"/>
                <a:sym typeface="Open Sans"/>
              </a:rPr>
              <a:t>Adaptive Human Interface Devices</a:t>
            </a:r>
          </a:p>
          <a:p>
            <a:pPr indent="0" lvl="0" marL="0" marR="0" rtl="0" algn="ctr">
              <a:spcBef>
                <a:spcPts val="0"/>
              </a:spcBef>
              <a:buSzPct val="25000"/>
              <a:buNone/>
            </a:pPr>
            <a:r>
              <a:rPr b="0" i="0" lang="en-US" sz="3200" u="none" cap="none" strike="noStrike">
                <a:solidFill>
                  <a:srgbClr val="F3F3F3"/>
                </a:solidFill>
                <a:latin typeface="Open Sans"/>
                <a:ea typeface="Open Sans"/>
                <a:cs typeface="Open Sans"/>
                <a:sym typeface="Open Sans"/>
              </a:rPr>
              <a:t>to Modern Computers</a:t>
            </a:r>
          </a:p>
          <a:p>
            <a:pPr indent="0" lvl="0" marL="0" marR="0" rtl="0" algn="ctr">
              <a:spcBef>
                <a:spcPts val="0"/>
              </a:spcBef>
              <a:buNone/>
            </a:pPr>
            <a:r>
              <a:t/>
            </a:r>
            <a:endParaRPr b="0" i="0" sz="1800" u="none" cap="none" strike="noStrike">
              <a:solidFill>
                <a:srgbClr val="F3F3F3"/>
              </a:solidFill>
              <a:latin typeface="Open Sans"/>
              <a:ea typeface="Open Sans"/>
              <a:cs typeface="Open Sans"/>
              <a:sym typeface="Open Sans"/>
            </a:endParaRPr>
          </a:p>
          <a:p>
            <a:pPr indent="0" lvl="0" marL="0" marR="0" rtl="0" algn="ctr">
              <a:spcBef>
                <a:spcPts val="0"/>
              </a:spcBef>
              <a:buSzPct val="25000"/>
              <a:buNone/>
            </a:pPr>
            <a:r>
              <a:rPr b="0" i="0" lang="en-US" sz="3200" u="none" cap="none" strike="noStrike">
                <a:solidFill>
                  <a:srgbClr val="F3F3F3"/>
                </a:solidFill>
                <a:latin typeface="Open Sans"/>
                <a:ea typeface="Open Sans"/>
                <a:cs typeface="Open Sans"/>
                <a:sym typeface="Open Sans"/>
              </a:rPr>
              <a:t>CPE 49</a:t>
            </a:r>
            <a:r>
              <a:rPr lang="en-US" sz="3200">
                <a:solidFill>
                  <a:srgbClr val="F3F3F3"/>
                </a:solidFill>
                <a:latin typeface="Open Sans"/>
                <a:ea typeface="Open Sans"/>
                <a:cs typeface="Open Sans"/>
                <a:sym typeface="Open Sans"/>
              </a:rPr>
              <a:t>6</a:t>
            </a:r>
            <a:r>
              <a:rPr b="0" i="0" lang="en-US" sz="3200" u="none" cap="none" strike="noStrike">
                <a:solidFill>
                  <a:srgbClr val="F3F3F3"/>
                </a:solidFill>
                <a:latin typeface="Open Sans"/>
                <a:ea typeface="Open Sans"/>
                <a:cs typeface="Open Sans"/>
                <a:sym typeface="Open Sans"/>
              </a:rPr>
              <a:t>-01</a:t>
            </a:r>
          </a:p>
          <a:p>
            <a:pPr indent="0" lvl="0" marL="0" marR="0" rtl="0" algn="ctr">
              <a:spcBef>
                <a:spcPts val="0"/>
              </a:spcBef>
              <a:buNone/>
            </a:pPr>
            <a:r>
              <a:t/>
            </a:r>
            <a:endParaRPr b="0" i="0" sz="1800" u="none" cap="none" strike="noStrike">
              <a:solidFill>
                <a:srgbClr val="F3F3F3"/>
              </a:solidFill>
              <a:latin typeface="Open Sans"/>
              <a:ea typeface="Open Sans"/>
              <a:cs typeface="Open Sans"/>
              <a:sym typeface="Open Sans"/>
            </a:endParaRPr>
          </a:p>
          <a:p>
            <a:pPr indent="0" lvl="0" marL="0" marR="0" rtl="0" algn="ctr">
              <a:spcBef>
                <a:spcPts val="0"/>
              </a:spcBef>
              <a:buNone/>
            </a:pPr>
            <a:r>
              <a:t/>
            </a:r>
            <a:endParaRPr sz="3200">
              <a:solidFill>
                <a:srgbClr val="F3F3F3"/>
              </a:solidFill>
              <a:latin typeface="Open Sans"/>
              <a:ea typeface="Open Sans"/>
              <a:cs typeface="Open Sans"/>
              <a:sym typeface="Open Sans"/>
            </a:endParaRPr>
          </a:p>
          <a:p>
            <a:pPr indent="0" lvl="0" marL="0" marR="0" rtl="0" algn="ctr">
              <a:spcBef>
                <a:spcPts val="0"/>
              </a:spcBef>
              <a:buSzPct val="25000"/>
              <a:buNone/>
            </a:pPr>
            <a:r>
              <a:rPr b="0" i="0" lang="en-US" sz="3200" u="none" cap="none" strike="noStrike">
                <a:solidFill>
                  <a:srgbClr val="F3F3F3"/>
                </a:solidFill>
                <a:latin typeface="Open Sans"/>
                <a:ea typeface="Open Sans"/>
                <a:cs typeface="Open Sans"/>
                <a:sym typeface="Open Sans"/>
              </a:rPr>
              <a:t>Michael Baldwin</a:t>
            </a:r>
          </a:p>
          <a:p>
            <a:pPr indent="0" lvl="0" marL="0" marR="0" rtl="0" algn="ctr">
              <a:spcBef>
                <a:spcPts val="0"/>
              </a:spcBef>
              <a:buSzPct val="25000"/>
              <a:buNone/>
            </a:pPr>
            <a:r>
              <a:rPr b="0" i="0" lang="en-US" sz="3200" u="none" cap="none" strike="noStrike">
                <a:solidFill>
                  <a:srgbClr val="F3F3F3"/>
                </a:solidFill>
                <a:latin typeface="Open Sans"/>
                <a:ea typeface="Open Sans"/>
                <a:cs typeface="Open Sans"/>
                <a:sym typeface="Open Sans"/>
              </a:rPr>
              <a:t>Christopher Bero </a:t>
            </a:r>
          </a:p>
          <a:p>
            <a:pPr lvl="0" rtl="0" algn="ctr">
              <a:spcBef>
                <a:spcPts val="0"/>
              </a:spcBef>
              <a:buClr>
                <a:schemeClr val="dk1"/>
              </a:buClr>
              <a:buSzPct val="25000"/>
              <a:buFont typeface="Arial"/>
              <a:buNone/>
            </a:pPr>
            <a:r>
              <a:rPr lang="en-US" sz="3200">
                <a:solidFill>
                  <a:srgbClr val="F3F3F3"/>
                </a:solidFill>
                <a:latin typeface="Open Sans"/>
                <a:ea typeface="Open Sans"/>
                <a:cs typeface="Open Sans"/>
                <a:sym typeface="Open Sans"/>
              </a:rPr>
              <a:t>John Gould</a:t>
            </a:r>
          </a:p>
          <a:p>
            <a:pPr indent="0" lvl="0" marL="0" marR="0" rtl="0" algn="ctr">
              <a:spcBef>
                <a:spcPts val="0"/>
              </a:spcBef>
              <a:buSzPct val="25000"/>
              <a:buNone/>
            </a:pPr>
            <a:r>
              <a:rPr b="0" i="0" lang="en-US" sz="3200" u="none" cap="none" strike="noStrike">
                <a:solidFill>
                  <a:srgbClr val="F3F3F3"/>
                </a:solidFill>
                <a:latin typeface="Open Sans"/>
                <a:ea typeface="Open Sans"/>
                <a:cs typeface="Open Sans"/>
                <a:sym typeface="Open Sans"/>
              </a:rPr>
              <a:t>Bryant Johnson</a:t>
            </a:r>
          </a:p>
          <a:p>
            <a:pPr indent="0" lvl="0" marL="0" marR="0" rtl="0" algn="ctr">
              <a:spcBef>
                <a:spcPts val="0"/>
              </a:spcBef>
              <a:buNone/>
            </a:pPr>
            <a:r>
              <a:t/>
            </a:r>
            <a:endParaRPr b="0" i="0" sz="1800" u="none" cap="none" strike="noStrike">
              <a:solidFill>
                <a:srgbClr val="F3F3F3"/>
              </a:solidFill>
              <a:latin typeface="Open Sans"/>
              <a:ea typeface="Open Sans"/>
              <a:cs typeface="Open Sans"/>
              <a:sym typeface="Open Sans"/>
            </a:endParaRPr>
          </a:p>
        </p:txBody>
      </p:sp>
      <p:sp>
        <p:nvSpPr>
          <p:cNvPr id="74" name="Shape 74"/>
          <p:cNvSpPr txBox="1"/>
          <p:nvPr>
            <p:ph idx="4294967295" type="sldNum"/>
          </p:nvPr>
        </p:nvSpPr>
        <p:spPr>
          <a:xfrm>
            <a:off x="9362160" y="68342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Marketing Requirements</a:t>
            </a:r>
          </a:p>
        </p:txBody>
      </p:sp>
      <p:sp>
        <p:nvSpPr>
          <p:cNvPr id="139" name="Shape 139"/>
          <p:cNvSpPr txBox="1"/>
          <p:nvPr/>
        </p:nvSpPr>
        <p:spPr>
          <a:xfrm>
            <a:off x="182880" y="1188720"/>
            <a:ext cx="9784200" cy="5486399"/>
          </a:xfrm>
          <a:prstGeom prst="rect">
            <a:avLst/>
          </a:prstGeom>
          <a:noFill/>
          <a:ln>
            <a:noFill/>
          </a:ln>
        </p:spPr>
        <p:txBody>
          <a:bodyPr anchorCtr="0" anchor="t" bIns="0" lIns="0" rIns="0" tIns="0">
            <a:noAutofit/>
          </a:bodyPr>
          <a:lstStyle/>
          <a:p>
            <a:pPr indent="-429459" lvl="0" marL="431999"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Open Source Design</a:t>
            </a:r>
          </a:p>
          <a:p>
            <a:pPr indent="-387750" lvl="1" marL="864000"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Require only items available to common makerspaces</a:t>
            </a:r>
          </a:p>
          <a:p>
            <a:pPr indent="-387750" lvl="1" marL="864000"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Easy to iterate and customize</a:t>
            </a:r>
          </a:p>
          <a:p>
            <a:pPr indent="-387750" lvl="1" marL="864000"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Low cost requirements for parts and machinery</a:t>
            </a:r>
          </a:p>
          <a:p>
            <a:pPr indent="-429459" lvl="0" marL="431999"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Easy to Operate</a:t>
            </a:r>
          </a:p>
          <a:p>
            <a:pPr indent="-387750" lvl="1" marL="864000"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Must provide as good or better functionality than existing solutions</a:t>
            </a:r>
          </a:p>
          <a:p>
            <a:pPr indent="-429459" lvl="0" marL="431999"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Reliable</a:t>
            </a:r>
          </a:p>
          <a:p>
            <a:pPr indent="-387750" lvl="1" marL="864000"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Must accept improper input and have a robust mechanical design</a:t>
            </a:r>
          </a:p>
        </p:txBody>
      </p:sp>
      <p:sp>
        <p:nvSpPr>
          <p:cNvPr id="140" name="Shape 140"/>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Engineering Requirements</a:t>
            </a:r>
          </a:p>
        </p:txBody>
      </p:sp>
      <p:sp>
        <p:nvSpPr>
          <p:cNvPr id="146" name="Shape 146"/>
          <p:cNvSpPr txBox="1"/>
          <p:nvPr/>
        </p:nvSpPr>
        <p:spPr>
          <a:xfrm>
            <a:off x="182880" y="1188720"/>
            <a:ext cx="9784200" cy="5486399"/>
          </a:xfrm>
          <a:prstGeom prst="rect">
            <a:avLst/>
          </a:prstGeom>
          <a:noFill/>
          <a:ln>
            <a:noFill/>
          </a:ln>
        </p:spPr>
        <p:txBody>
          <a:bodyPr anchorCtr="0" anchor="t" bIns="0" lIns="0" rIns="0" tIns="0">
            <a:noAutofit/>
          </a:bodyPr>
          <a:lstStyle/>
          <a:p>
            <a:pPr indent="-429459" lvl="0" marL="431999"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Hardware bounce time during activation &lt; 6ms</a:t>
            </a:r>
          </a:p>
          <a:p>
            <a:pPr indent="-429459" lvl="0" marL="431999"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10 Million Cycle Lifetime</a:t>
            </a:r>
          </a:p>
          <a:p>
            <a:pPr indent="-429459" lvl="0" marL="431999"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Operation [1]</a:t>
            </a:r>
          </a:p>
          <a:p>
            <a:pPr indent="-387750" lvl="1" marL="864000"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30 Words Per Minute</a:t>
            </a:r>
          </a:p>
          <a:p>
            <a:pPr indent="-387750" lvl="1" marL="864000"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90% Typing Accuracy</a:t>
            </a:r>
          </a:p>
          <a:p>
            <a:pPr indent="-429459" lvl="0" marL="431999"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Operating Temperature: 0C – </a:t>
            </a:r>
            <a:r>
              <a:rPr lang="en-US" sz="3000">
                <a:solidFill>
                  <a:srgbClr val="F3F3F3"/>
                </a:solidFill>
                <a:latin typeface="Open Sans"/>
                <a:ea typeface="Open Sans"/>
                <a:cs typeface="Open Sans"/>
                <a:sym typeface="Open Sans"/>
              </a:rPr>
              <a:t>45</a:t>
            </a:r>
            <a:r>
              <a:rPr b="0" i="0" lang="en-US" sz="3000" u="none" cap="none" strike="noStrike">
                <a:solidFill>
                  <a:srgbClr val="F3F3F3"/>
                </a:solidFill>
                <a:latin typeface="Open Sans"/>
                <a:ea typeface="Open Sans"/>
                <a:cs typeface="Open Sans"/>
                <a:sym typeface="Open Sans"/>
              </a:rPr>
              <a:t>C (32F-1</a:t>
            </a:r>
            <a:r>
              <a:rPr lang="en-US" sz="3000">
                <a:solidFill>
                  <a:srgbClr val="F3F3F3"/>
                </a:solidFill>
                <a:latin typeface="Open Sans"/>
                <a:ea typeface="Open Sans"/>
                <a:cs typeface="Open Sans"/>
                <a:sym typeface="Open Sans"/>
              </a:rPr>
              <a:t>13F)</a:t>
            </a:r>
          </a:p>
          <a:p>
            <a:pPr indent="-429459" lvl="0" marL="431999"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Materials</a:t>
            </a:r>
          </a:p>
          <a:p>
            <a:pPr indent="-387750" lvl="1" marL="864000"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Thermoplastics – Case, Mounts</a:t>
            </a:r>
          </a:p>
          <a:p>
            <a:pPr indent="-387750" lvl="1" marL="864000"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Stainless Steel – Springs, Case</a:t>
            </a:r>
          </a:p>
          <a:p>
            <a:pPr indent="-387750" lvl="1" marL="864000" marR="0" rtl="0" algn="l">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Rubber</a:t>
            </a:r>
            <a:r>
              <a:rPr b="0" i="0" lang="en-US" sz="3000" u="none" cap="none" strike="noStrike">
                <a:solidFill>
                  <a:srgbClr val="F3F3F3"/>
                </a:solidFill>
                <a:latin typeface="Open Sans"/>
                <a:ea typeface="Open Sans"/>
                <a:cs typeface="Open Sans"/>
                <a:sym typeface="Open Sans"/>
              </a:rPr>
              <a:t> – </a:t>
            </a:r>
            <a:r>
              <a:rPr lang="en-US" sz="3000">
                <a:solidFill>
                  <a:srgbClr val="F3F3F3"/>
                </a:solidFill>
                <a:latin typeface="Open Sans"/>
                <a:ea typeface="Open Sans"/>
                <a:cs typeface="Open Sans"/>
                <a:sym typeface="Open Sans"/>
              </a:rPr>
              <a:t>Non-slip Footings</a:t>
            </a:r>
          </a:p>
        </p:txBody>
      </p:sp>
      <p:sp>
        <p:nvSpPr>
          <p:cNvPr id="147" name="Shape 147"/>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AT Keyboard</a:t>
            </a:r>
          </a:p>
        </p:txBody>
      </p:sp>
      <p:sp>
        <p:nvSpPr>
          <p:cNvPr id="153" name="Shape 153"/>
          <p:cNvSpPr txBox="1"/>
          <p:nvPr/>
        </p:nvSpPr>
        <p:spPr>
          <a:xfrm>
            <a:off x="182750" y="1151950"/>
            <a:ext cx="9784200" cy="5371200"/>
          </a:xfrm>
          <a:prstGeom prst="rect">
            <a:avLst/>
          </a:prstGeom>
          <a:noFill/>
          <a:ln>
            <a:noFill/>
          </a:ln>
        </p:spPr>
        <p:txBody>
          <a:bodyPr anchorCtr="0" anchor="t" bIns="0" lIns="0" rIns="0" tIns="0">
            <a:noAutofit/>
          </a:bodyPr>
          <a:lstStyle/>
          <a:p>
            <a:pPr lvl="0" marR="0" rtl="0" algn="l">
              <a:spcBef>
                <a:spcPts val="0"/>
              </a:spcBef>
              <a:buNone/>
            </a:pPr>
            <a:r>
              <a:rPr lang="en-US" sz="3000">
                <a:solidFill>
                  <a:srgbClr val="F3F3F3"/>
                </a:solidFill>
                <a:latin typeface="Open Sans"/>
                <a:ea typeface="Open Sans"/>
                <a:cs typeface="Open Sans"/>
                <a:sym typeface="Open Sans"/>
              </a:rPr>
              <a:t>Design Goals</a:t>
            </a:r>
          </a:p>
          <a:p>
            <a:pPr lvl="0" marR="0" rtl="0" algn="l">
              <a:spcBef>
                <a:spcPts val="0"/>
              </a:spcBef>
              <a:buNone/>
            </a:pPr>
            <a:r>
              <a:t/>
            </a:r>
            <a:endParaRPr sz="3000">
              <a:solidFill>
                <a:srgbClr val="F3F3F3"/>
              </a:solidFill>
              <a:latin typeface="Open Sans"/>
              <a:ea typeface="Open Sans"/>
              <a:cs typeface="Open Sans"/>
              <a:sym typeface="Open Sans"/>
            </a:endParaRPr>
          </a:p>
          <a:p>
            <a:pPr indent="-419100" lvl="0" marL="457200" marR="0" rtl="0" algn="l">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Make keyboard and/or mouse input easier.</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I.E. Remove the “fine” motor control,</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Keyboard used with shoulder/elbow.</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indent="-419100" lvl="0" marL="4572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Assemble with workshop tools:</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Export to DXF and </a:t>
            </a:r>
            <a:r>
              <a:rPr b="1" lang="en-US" sz="3000">
                <a:solidFill>
                  <a:srgbClr val="F3F3F3"/>
                </a:solidFill>
                <a:latin typeface="Open Sans"/>
                <a:ea typeface="Open Sans"/>
                <a:cs typeface="Open Sans"/>
                <a:sym typeface="Open Sans"/>
              </a:rPr>
              <a:t>laser cut</a:t>
            </a:r>
            <a:r>
              <a:rPr lang="en-US" sz="3000">
                <a:solidFill>
                  <a:srgbClr val="F3F3F3"/>
                </a:solidFill>
                <a:latin typeface="Open Sans"/>
                <a:ea typeface="Open Sans"/>
                <a:cs typeface="Open Sans"/>
                <a:sym typeface="Open Sans"/>
              </a:rPr>
              <a:t>, or</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Render to toolpath and </a:t>
            </a:r>
            <a:r>
              <a:rPr b="1" lang="en-US" sz="3000">
                <a:solidFill>
                  <a:srgbClr val="F3F3F3"/>
                </a:solidFill>
                <a:latin typeface="Open Sans"/>
                <a:ea typeface="Open Sans"/>
                <a:cs typeface="Open Sans"/>
                <a:sym typeface="Open Sans"/>
              </a:rPr>
              <a:t>CNC route</a:t>
            </a:r>
            <a:r>
              <a:rPr lang="en-US" sz="3000">
                <a:solidFill>
                  <a:srgbClr val="F3F3F3"/>
                </a:solidFill>
                <a:latin typeface="Open Sans"/>
                <a:ea typeface="Open Sans"/>
                <a:cs typeface="Open Sans"/>
                <a:sym typeface="Open Sans"/>
              </a:rPr>
              <a:t>, or</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Print to paper and cut </a:t>
            </a:r>
            <a:r>
              <a:rPr b="1" lang="en-US" sz="3000">
                <a:solidFill>
                  <a:srgbClr val="F3F3F3"/>
                </a:solidFill>
                <a:latin typeface="Open Sans"/>
                <a:ea typeface="Open Sans"/>
                <a:cs typeface="Open Sans"/>
                <a:sym typeface="Open Sans"/>
              </a:rPr>
              <a:t>by hand</a:t>
            </a:r>
            <a:r>
              <a:rPr lang="en-US" sz="3000">
                <a:solidFill>
                  <a:srgbClr val="F3F3F3"/>
                </a:solidFill>
                <a:latin typeface="Open Sans"/>
                <a:ea typeface="Open Sans"/>
                <a:cs typeface="Open Sans"/>
                <a:sym typeface="Open Sans"/>
              </a:rPr>
              <a:t>.</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indent="-419100" lvl="0" marL="4572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Oh, and make it cheap!</a:t>
            </a:r>
          </a:p>
        </p:txBody>
      </p:sp>
      <p:sp>
        <p:nvSpPr>
          <p:cNvPr id="154" name="Shape 154"/>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AT Keyboard</a:t>
            </a:r>
          </a:p>
        </p:txBody>
      </p:sp>
      <p:sp>
        <p:nvSpPr>
          <p:cNvPr id="160" name="Shape 160"/>
          <p:cNvSpPr txBox="1"/>
          <p:nvPr/>
        </p:nvSpPr>
        <p:spPr>
          <a:xfrm>
            <a:off x="182750" y="1151950"/>
            <a:ext cx="9784200" cy="5371200"/>
          </a:xfrm>
          <a:prstGeom prst="rect">
            <a:avLst/>
          </a:prstGeom>
          <a:noFill/>
          <a:ln>
            <a:noFill/>
          </a:ln>
        </p:spPr>
        <p:txBody>
          <a:bodyPr anchorCtr="0" anchor="t" bIns="0" lIns="0" rIns="0" tIns="0">
            <a:noAutofit/>
          </a:bodyPr>
          <a:lstStyle/>
          <a:p>
            <a:pPr lvl="0" marR="0" rtl="0" algn="l">
              <a:lnSpc>
                <a:spcPct val="100000"/>
              </a:lnSpc>
              <a:spcBef>
                <a:spcPts val="0"/>
              </a:spcBef>
              <a:spcAft>
                <a:spcPts val="0"/>
              </a:spcAft>
              <a:buNone/>
            </a:pPr>
            <a:r>
              <a:rPr lang="en-US" sz="3000">
                <a:solidFill>
                  <a:srgbClr val="F3F3F3"/>
                </a:solidFill>
                <a:latin typeface="Open Sans"/>
                <a:ea typeface="Open Sans"/>
                <a:cs typeface="Open Sans"/>
                <a:sym typeface="Open Sans"/>
              </a:rPr>
              <a:t>Operation</a:t>
            </a:r>
          </a:p>
        </p:txBody>
      </p:sp>
      <p:sp>
        <p:nvSpPr>
          <p:cNvPr id="161" name="Shape 161"/>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162" name="Shape 162"/>
          <p:cNvPicPr preferRelativeResize="0"/>
          <p:nvPr/>
        </p:nvPicPr>
        <p:blipFill>
          <a:blip r:embed="rId3">
            <a:alphaModFix/>
          </a:blip>
          <a:stretch>
            <a:fillRect/>
          </a:stretch>
        </p:blipFill>
        <p:spPr>
          <a:xfrm>
            <a:off x="2260699" y="1471025"/>
            <a:ext cx="7706250" cy="5136225"/>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AT Keyboard</a:t>
            </a:r>
          </a:p>
        </p:txBody>
      </p:sp>
      <p:sp>
        <p:nvSpPr>
          <p:cNvPr id="168" name="Shape 168"/>
          <p:cNvSpPr txBox="1"/>
          <p:nvPr/>
        </p:nvSpPr>
        <p:spPr>
          <a:xfrm>
            <a:off x="182750" y="1151950"/>
            <a:ext cx="9784200" cy="5371200"/>
          </a:xfrm>
          <a:prstGeom prst="rect">
            <a:avLst/>
          </a:prstGeom>
          <a:noFill/>
          <a:ln>
            <a:noFill/>
          </a:ln>
        </p:spPr>
        <p:txBody>
          <a:bodyPr anchorCtr="0" anchor="t" bIns="0" lIns="0" rIns="0" tIns="0">
            <a:noAutofit/>
          </a:bodyPr>
          <a:lstStyle/>
          <a:p>
            <a:pPr lvl="0" marR="0" rtl="0" algn="l">
              <a:lnSpc>
                <a:spcPct val="100000"/>
              </a:lnSpc>
              <a:spcBef>
                <a:spcPts val="0"/>
              </a:spcBef>
              <a:spcAft>
                <a:spcPts val="0"/>
              </a:spcAft>
              <a:buNone/>
            </a:pPr>
            <a:r>
              <a:rPr lang="en-US" sz="3000">
                <a:solidFill>
                  <a:srgbClr val="F3F3F3"/>
                </a:solidFill>
                <a:latin typeface="Open Sans"/>
                <a:ea typeface="Open Sans"/>
                <a:cs typeface="Open Sans"/>
                <a:sym typeface="Open Sans"/>
              </a:rPr>
              <a:t>Operation</a:t>
            </a:r>
          </a:p>
        </p:txBody>
      </p:sp>
      <p:sp>
        <p:nvSpPr>
          <p:cNvPr id="169" name="Shape 169"/>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170" name="Shape 170"/>
          <p:cNvPicPr preferRelativeResize="0"/>
          <p:nvPr/>
        </p:nvPicPr>
        <p:blipFill>
          <a:blip r:embed="rId3">
            <a:alphaModFix/>
          </a:blip>
          <a:stretch>
            <a:fillRect/>
          </a:stretch>
        </p:blipFill>
        <p:spPr>
          <a:xfrm>
            <a:off x="1082675" y="1846262"/>
            <a:ext cx="7915275" cy="432435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AT Keyboard</a:t>
            </a:r>
          </a:p>
        </p:txBody>
      </p:sp>
      <p:sp>
        <p:nvSpPr>
          <p:cNvPr id="176" name="Shape 176"/>
          <p:cNvSpPr txBox="1"/>
          <p:nvPr/>
        </p:nvSpPr>
        <p:spPr>
          <a:xfrm>
            <a:off x="182750" y="1151950"/>
            <a:ext cx="9784200" cy="5371200"/>
          </a:xfrm>
          <a:prstGeom prst="rect">
            <a:avLst/>
          </a:prstGeom>
          <a:noFill/>
          <a:ln>
            <a:noFill/>
          </a:ln>
        </p:spPr>
        <p:txBody>
          <a:bodyPr anchorCtr="0" anchor="t" bIns="0" lIns="0" rIns="0" tIns="0">
            <a:noAutofit/>
          </a:bodyPr>
          <a:lstStyle/>
          <a:p>
            <a:pPr lvl="0" marR="0" rtl="0" algn="l">
              <a:lnSpc>
                <a:spcPct val="100000"/>
              </a:lnSpc>
              <a:spcBef>
                <a:spcPts val="0"/>
              </a:spcBef>
              <a:spcAft>
                <a:spcPts val="0"/>
              </a:spcAft>
              <a:buNone/>
            </a:pPr>
            <a:r>
              <a:rPr lang="en-US" sz="3000">
                <a:solidFill>
                  <a:srgbClr val="F3F3F3"/>
                </a:solidFill>
                <a:latin typeface="Open Sans"/>
                <a:ea typeface="Open Sans"/>
                <a:cs typeface="Open Sans"/>
                <a:sym typeface="Open Sans"/>
              </a:rPr>
              <a:t>Operation</a:t>
            </a:r>
          </a:p>
        </p:txBody>
      </p:sp>
      <p:sp>
        <p:nvSpPr>
          <p:cNvPr id="177" name="Shape 177"/>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178" name="Shape 178"/>
          <p:cNvPicPr preferRelativeResize="0"/>
          <p:nvPr/>
        </p:nvPicPr>
        <p:blipFill rotWithShape="1">
          <a:blip r:embed="rId3">
            <a:alphaModFix/>
          </a:blip>
          <a:srcRect b="0" l="0" r="0" t="0"/>
          <a:stretch/>
        </p:blipFill>
        <p:spPr>
          <a:xfrm>
            <a:off x="1082675" y="1846262"/>
            <a:ext cx="7915275" cy="432435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AT Keyboard</a:t>
            </a:r>
          </a:p>
        </p:txBody>
      </p:sp>
      <p:sp>
        <p:nvSpPr>
          <p:cNvPr id="184" name="Shape 184"/>
          <p:cNvSpPr txBox="1"/>
          <p:nvPr/>
        </p:nvSpPr>
        <p:spPr>
          <a:xfrm>
            <a:off x="182750" y="1151950"/>
            <a:ext cx="9784200" cy="5371200"/>
          </a:xfrm>
          <a:prstGeom prst="rect">
            <a:avLst/>
          </a:prstGeom>
          <a:noFill/>
          <a:ln>
            <a:noFill/>
          </a:ln>
        </p:spPr>
        <p:txBody>
          <a:bodyPr anchorCtr="0" anchor="t" bIns="0" lIns="0" rIns="0" tIns="0">
            <a:noAutofit/>
          </a:bodyPr>
          <a:lstStyle/>
          <a:p>
            <a:pPr lvl="0" marR="0" rtl="0" algn="l">
              <a:lnSpc>
                <a:spcPct val="100000"/>
              </a:lnSpc>
              <a:spcBef>
                <a:spcPts val="0"/>
              </a:spcBef>
              <a:spcAft>
                <a:spcPts val="0"/>
              </a:spcAft>
              <a:buNone/>
            </a:pPr>
            <a:r>
              <a:rPr lang="en-US" sz="3000">
                <a:solidFill>
                  <a:srgbClr val="F3F3F3"/>
                </a:solidFill>
                <a:latin typeface="Open Sans"/>
                <a:ea typeface="Open Sans"/>
                <a:cs typeface="Open Sans"/>
                <a:sym typeface="Open Sans"/>
              </a:rPr>
              <a:t>Operation</a:t>
            </a:r>
          </a:p>
        </p:txBody>
      </p:sp>
      <p:sp>
        <p:nvSpPr>
          <p:cNvPr id="185" name="Shape 185"/>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186" name="Shape 186"/>
          <p:cNvPicPr preferRelativeResize="0"/>
          <p:nvPr/>
        </p:nvPicPr>
        <p:blipFill rotWithShape="1">
          <a:blip r:embed="rId3">
            <a:alphaModFix/>
          </a:blip>
          <a:srcRect b="0" l="0" r="0" t="0"/>
          <a:stretch/>
        </p:blipFill>
        <p:spPr>
          <a:xfrm>
            <a:off x="1082675" y="1846262"/>
            <a:ext cx="7915275" cy="432435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Orbitouch Keyboard</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Retails for ~$450</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Eight sections per paddle.</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Also simulates mouse.</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 Has patents?</a:t>
            </a:r>
          </a:p>
        </p:txBody>
      </p:sp>
      <p:sp>
        <p:nvSpPr>
          <p:cNvPr id="192" name="Shape 192"/>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Existing </a:t>
            </a:r>
            <a:r>
              <a:rPr lang="en-US" sz="4800">
                <a:latin typeface="Roboto"/>
                <a:ea typeface="Roboto"/>
                <a:cs typeface="Roboto"/>
                <a:sym typeface="Roboto"/>
              </a:rPr>
              <a:t>Products</a:t>
            </a:r>
          </a:p>
        </p:txBody>
      </p:sp>
      <p:sp>
        <p:nvSpPr>
          <p:cNvPr id="193" name="Shape 193"/>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194" name="Shape 194"/>
          <p:cNvPicPr preferRelativeResize="0"/>
          <p:nvPr/>
        </p:nvPicPr>
        <p:blipFill>
          <a:blip r:embed="rId3">
            <a:alphaModFix/>
          </a:blip>
          <a:stretch>
            <a:fillRect/>
          </a:stretch>
        </p:blipFill>
        <p:spPr>
          <a:xfrm>
            <a:off x="4833324" y="3211048"/>
            <a:ext cx="5133624" cy="3464074"/>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In lieu of any legal advice available to students, we read all of Blue Orb Inc’s listed patents.</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They all appear to describe internal mechanisms of the keyboard.</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We moved to have our AT Keyboard use the keymap of the Orbitouch. </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Jumped from 12 to 16 keys halfway through the design process.</a:t>
            </a:r>
          </a:p>
        </p:txBody>
      </p:sp>
      <p:sp>
        <p:nvSpPr>
          <p:cNvPr id="200" name="Shape 200"/>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Existing </a:t>
            </a:r>
            <a:r>
              <a:rPr lang="en-US" sz="4800">
                <a:latin typeface="Roboto"/>
                <a:ea typeface="Roboto"/>
                <a:cs typeface="Roboto"/>
                <a:sym typeface="Roboto"/>
              </a:rPr>
              <a:t>Products</a:t>
            </a:r>
          </a:p>
        </p:txBody>
      </p:sp>
      <p:sp>
        <p:nvSpPr>
          <p:cNvPr id="201" name="Shape 201"/>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Internal testing beforehand:</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Smaller keyboard</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Higher actuation force</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Side mounted switches</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Laser/toolpath/router format decisions</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207" name="Shape 207"/>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208" name="Shape 208"/>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209" name="Shape 209"/>
          <p:cNvPicPr preferRelativeResize="0"/>
          <p:nvPr/>
        </p:nvPicPr>
        <p:blipFill>
          <a:blip r:embed="rId3">
            <a:alphaModFix/>
          </a:blip>
          <a:stretch>
            <a:fillRect/>
          </a:stretch>
        </p:blipFill>
        <p:spPr>
          <a:xfrm>
            <a:off x="5458700" y="3674700"/>
            <a:ext cx="4508375" cy="3000426"/>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nvSpPr>
        <p:spPr>
          <a:xfrm>
            <a:off x="504000" y="49320"/>
            <a:ext cx="9071640" cy="956519"/>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Team Members</a:t>
            </a:r>
          </a:p>
        </p:txBody>
      </p:sp>
      <p:sp>
        <p:nvSpPr>
          <p:cNvPr id="80" name="Shape 80"/>
          <p:cNvSpPr txBox="1"/>
          <p:nvPr/>
        </p:nvSpPr>
        <p:spPr>
          <a:xfrm>
            <a:off x="182880" y="1188720"/>
            <a:ext cx="9784200" cy="5486399"/>
          </a:xfrm>
          <a:prstGeom prst="rect">
            <a:avLst/>
          </a:prstGeom>
          <a:noFill/>
          <a:ln>
            <a:noFill/>
          </a:ln>
        </p:spPr>
        <p:txBody>
          <a:bodyPr anchorCtr="0" anchor="t" bIns="0" lIns="0" rIns="0" tIns="0">
            <a:noAutofit/>
          </a:bodyPr>
          <a:lstStyle/>
          <a:p>
            <a:pPr indent="-429459" lvl="0" marL="431999"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Mike Baldwin</a:t>
            </a:r>
          </a:p>
          <a:p>
            <a:pPr indent="-387750" lvl="1" marL="8640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Software Lead, Systems Interface</a:t>
            </a:r>
          </a:p>
          <a:p>
            <a:pPr indent="0" lvl="0" marL="457200" rtl="0">
              <a:spcBef>
                <a:spcPts val="0"/>
              </a:spcBef>
              <a:buNone/>
            </a:pPr>
            <a:r>
              <a:t/>
            </a:r>
            <a:endParaRPr sz="3000">
              <a:solidFill>
                <a:srgbClr val="F3F3F3"/>
              </a:solidFill>
              <a:latin typeface="Open Sans"/>
              <a:ea typeface="Open Sans"/>
              <a:cs typeface="Open Sans"/>
              <a:sym typeface="Open Sans"/>
            </a:endParaRPr>
          </a:p>
          <a:p>
            <a:pPr indent="-429459" lvl="0" marL="432000"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Christopher Bero</a:t>
            </a:r>
          </a:p>
          <a:p>
            <a:pPr indent="-387750" lvl="1" marL="864000" marR="0" rtl="0" algn="l">
              <a:spcBef>
                <a:spcPts val="0"/>
              </a:spcBef>
              <a:buClr>
                <a:srgbClr val="F3F3F3"/>
              </a:buClr>
              <a:buSzPct val="100000"/>
              <a:buFont typeface="Open Sans"/>
              <a:buChar char="○"/>
            </a:pPr>
            <a:r>
              <a:rPr b="0" i="0" lang="en-US" sz="3000" u="none" cap="none" strike="noStrike">
                <a:solidFill>
                  <a:srgbClr val="F3F3F3"/>
                </a:solidFill>
                <a:latin typeface="Open Sans"/>
                <a:ea typeface="Open Sans"/>
                <a:cs typeface="Open Sans"/>
                <a:sym typeface="Open Sans"/>
              </a:rPr>
              <a:t>Hardware Lead, </a:t>
            </a:r>
            <a:r>
              <a:rPr lang="en-US" sz="3000">
                <a:solidFill>
                  <a:srgbClr val="F3F3F3"/>
                </a:solidFill>
                <a:latin typeface="Open Sans"/>
                <a:ea typeface="Open Sans"/>
                <a:cs typeface="Open Sans"/>
                <a:sym typeface="Open Sans"/>
              </a:rPr>
              <a:t>Microcontrollers</a:t>
            </a:r>
          </a:p>
          <a:p>
            <a:pPr indent="0" lvl="0" marL="457200" marR="0" rtl="0" algn="l">
              <a:spcBef>
                <a:spcPts val="0"/>
              </a:spcBef>
              <a:buNone/>
            </a:pPr>
            <a:r>
              <a:t/>
            </a:r>
            <a:endParaRPr sz="3000">
              <a:solidFill>
                <a:srgbClr val="F3F3F3"/>
              </a:solidFill>
              <a:latin typeface="Open Sans"/>
              <a:ea typeface="Open Sans"/>
              <a:cs typeface="Open Sans"/>
              <a:sym typeface="Open Sans"/>
            </a:endParaRPr>
          </a:p>
          <a:p>
            <a:pPr indent="-429459" lvl="0" marL="431999"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John Gould</a:t>
            </a:r>
          </a:p>
          <a:p>
            <a:pPr indent="-387750" lvl="1" marL="8640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Systems Lead, Technical Writer</a:t>
            </a:r>
          </a:p>
          <a:p>
            <a:pPr indent="0" lvl="0" marL="457200" rtl="0">
              <a:spcBef>
                <a:spcPts val="0"/>
              </a:spcBef>
              <a:buNone/>
            </a:pPr>
            <a:r>
              <a:t/>
            </a:r>
            <a:endParaRPr sz="3000">
              <a:solidFill>
                <a:srgbClr val="F3F3F3"/>
              </a:solidFill>
              <a:latin typeface="Open Sans"/>
              <a:ea typeface="Open Sans"/>
              <a:cs typeface="Open Sans"/>
              <a:sym typeface="Open Sans"/>
            </a:endParaRPr>
          </a:p>
          <a:p>
            <a:pPr indent="-429459" lvl="0" marL="431999"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Bryant Johnson</a:t>
            </a:r>
          </a:p>
          <a:p>
            <a:pPr indent="-387750" lvl="1" marL="8640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Testing Lead, Community Outreach</a:t>
            </a:r>
          </a:p>
          <a:p>
            <a:pPr lvl="0" marR="0" rtl="0" algn="l">
              <a:lnSpc>
                <a:spcPct val="100000"/>
              </a:lnSpc>
              <a:spcBef>
                <a:spcPts val="0"/>
              </a:spcBef>
              <a:spcAft>
                <a:spcPts val="0"/>
              </a:spcAft>
              <a:buNone/>
            </a:pPr>
            <a:r>
              <a:t/>
            </a:r>
            <a:endParaRPr b="0" i="0" sz="3000" u="none" cap="none" strike="noStrike">
              <a:solidFill>
                <a:srgbClr val="F3F3F3"/>
              </a:solidFill>
              <a:latin typeface="Open Sans"/>
              <a:ea typeface="Open Sans"/>
              <a:cs typeface="Open Sans"/>
              <a:sym typeface="Open Sans"/>
            </a:endParaRPr>
          </a:p>
        </p:txBody>
      </p:sp>
      <p:sp>
        <p:nvSpPr>
          <p:cNvPr id="81" name="Shape 81"/>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Internal testing beforehand:</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215" name="Shape 215"/>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216" name="Shape 216"/>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217" name="Shape 217"/>
          <p:cNvPicPr preferRelativeResize="0"/>
          <p:nvPr/>
        </p:nvPicPr>
        <p:blipFill>
          <a:blip r:embed="rId3">
            <a:alphaModFix/>
          </a:blip>
          <a:stretch>
            <a:fillRect/>
          </a:stretch>
        </p:blipFill>
        <p:spPr>
          <a:xfrm>
            <a:off x="2906823" y="1969549"/>
            <a:ext cx="7060126" cy="4705574"/>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First design revision:</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Lower actuation force</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Smaller actuation distance</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Smaller keyboard base</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223" name="Shape 223"/>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224" name="Shape 224"/>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225" name="Shape 225"/>
          <p:cNvPicPr preferRelativeResize="0"/>
          <p:nvPr/>
        </p:nvPicPr>
        <p:blipFill rotWithShape="1">
          <a:blip r:embed="rId3">
            <a:alphaModFix/>
          </a:blip>
          <a:srcRect b="0" l="69" r="79" t="0"/>
          <a:stretch/>
        </p:blipFill>
        <p:spPr>
          <a:xfrm>
            <a:off x="4614474" y="3107700"/>
            <a:ext cx="5352473" cy="3567424"/>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First design revision:</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231" name="Shape 231"/>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232" name="Shape 232"/>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233" name="Shape 233"/>
          <p:cNvPicPr preferRelativeResize="0"/>
          <p:nvPr/>
        </p:nvPicPr>
        <p:blipFill rotWithShape="1">
          <a:blip r:embed="rId3">
            <a:alphaModFix/>
          </a:blip>
          <a:srcRect b="0" l="0" r="0" t="0"/>
          <a:stretch/>
        </p:blipFill>
        <p:spPr>
          <a:xfrm>
            <a:off x="2614625" y="1774800"/>
            <a:ext cx="7352325" cy="4900326"/>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First design revision:</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239" name="Shape 239"/>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240" name="Shape 240"/>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241" name="Shape 241"/>
          <p:cNvPicPr preferRelativeResize="0"/>
          <p:nvPr/>
        </p:nvPicPr>
        <p:blipFill rotWithShape="1">
          <a:blip r:embed="rId3">
            <a:alphaModFix/>
          </a:blip>
          <a:srcRect b="0" l="0" r="0" t="0"/>
          <a:stretch/>
        </p:blipFill>
        <p:spPr>
          <a:xfrm>
            <a:off x="2614625" y="1774800"/>
            <a:ext cx="7352325" cy="4900326"/>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First design revision:</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247" name="Shape 247"/>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248" name="Shape 248"/>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249" name="Shape 249"/>
          <p:cNvPicPr preferRelativeResize="0"/>
          <p:nvPr/>
        </p:nvPicPr>
        <p:blipFill rotWithShape="1">
          <a:blip r:embed="rId3">
            <a:alphaModFix/>
          </a:blip>
          <a:srcRect b="0" l="0" r="0" t="0"/>
          <a:stretch/>
        </p:blipFill>
        <p:spPr>
          <a:xfrm>
            <a:off x="2614625" y="1774800"/>
            <a:ext cx="7352325" cy="4900326"/>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First design revision:</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255" name="Shape 255"/>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256" name="Shape 256"/>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257" name="Shape 257"/>
          <p:cNvPicPr preferRelativeResize="0"/>
          <p:nvPr/>
        </p:nvPicPr>
        <p:blipFill rotWithShape="1">
          <a:blip r:embed="rId3">
            <a:alphaModFix/>
          </a:blip>
          <a:srcRect b="0" l="0" r="0" t="0"/>
          <a:stretch/>
        </p:blipFill>
        <p:spPr>
          <a:xfrm>
            <a:off x="2614625" y="1774800"/>
            <a:ext cx="7352325" cy="4900326"/>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First design revision:</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263" name="Shape 263"/>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264" name="Shape 264"/>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265" name="Shape 265"/>
          <p:cNvPicPr preferRelativeResize="0"/>
          <p:nvPr/>
        </p:nvPicPr>
        <p:blipFill rotWithShape="1">
          <a:blip r:embed="rId3">
            <a:alphaModFix/>
          </a:blip>
          <a:srcRect b="0" l="0" r="0" t="0"/>
          <a:stretch/>
        </p:blipFill>
        <p:spPr>
          <a:xfrm>
            <a:off x="2614625" y="1774800"/>
            <a:ext cx="7352325" cy="4900326"/>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Second design revision:</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Rotate switch layout</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Increase paddle spacing</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Adjust debounce</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Adjust actuation force</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271" name="Shape 271"/>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272" name="Shape 272"/>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Laser’s focusing motor controller broke :(</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278" name="Shape 278"/>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Difficulties Encountered</a:t>
            </a:r>
          </a:p>
        </p:txBody>
      </p:sp>
      <p:sp>
        <p:nvSpPr>
          <p:cNvPr id="279" name="Shape 279"/>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280" name="Shape 280"/>
          <p:cNvPicPr preferRelativeResize="0"/>
          <p:nvPr/>
        </p:nvPicPr>
        <p:blipFill rotWithShape="1">
          <a:blip r:embed="rId3">
            <a:alphaModFix/>
          </a:blip>
          <a:srcRect b="0" l="0" r="0" t="0"/>
          <a:stretch/>
        </p:blipFill>
        <p:spPr>
          <a:xfrm>
            <a:off x="2614625" y="1774800"/>
            <a:ext cx="7352325" cy="4900326"/>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Second design revision:</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286" name="Shape 286"/>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287" name="Shape 287"/>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288" name="Shape 288"/>
          <p:cNvPicPr preferRelativeResize="0"/>
          <p:nvPr/>
        </p:nvPicPr>
        <p:blipFill>
          <a:blip r:embed="rId3">
            <a:alphaModFix/>
          </a:blip>
          <a:stretch>
            <a:fillRect/>
          </a:stretch>
        </p:blipFill>
        <p:spPr>
          <a:xfrm>
            <a:off x="2571050" y="1745724"/>
            <a:ext cx="7395901" cy="49294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Background</a:t>
            </a:r>
          </a:p>
        </p:txBody>
      </p:sp>
      <p:sp>
        <p:nvSpPr>
          <p:cNvPr id="87" name="Shape 87"/>
          <p:cNvSpPr txBox="1"/>
          <p:nvPr/>
        </p:nvSpPr>
        <p:spPr>
          <a:xfrm>
            <a:off x="182874" y="1188725"/>
            <a:ext cx="6930300" cy="5486400"/>
          </a:xfrm>
          <a:prstGeom prst="rect">
            <a:avLst/>
          </a:prstGeom>
          <a:noFill/>
          <a:ln>
            <a:noFill/>
          </a:ln>
        </p:spPr>
        <p:txBody>
          <a:bodyPr anchorCtr="0" anchor="t" bIns="0" lIns="0" rIns="0" tIns="0">
            <a:noAutofit/>
          </a:bodyPr>
          <a:lstStyle/>
          <a:p>
            <a:pPr indent="-419100" lvl="0" marL="457200" rtl="0">
              <a:lnSpc>
                <a:spcPct val="120000"/>
              </a:lnSpc>
              <a:spcBef>
                <a:spcPts val="0"/>
              </a:spcBef>
              <a:buClr>
                <a:srgbClr val="F3F3F3"/>
              </a:buClr>
              <a:buSzPct val="100000"/>
              <a:buFont typeface="Open Sans"/>
            </a:pPr>
            <a:r>
              <a:rPr lang="en-US" sz="3000">
                <a:solidFill>
                  <a:srgbClr val="F3F3F3"/>
                </a:solidFill>
                <a:latin typeface="Open Sans"/>
                <a:ea typeface="Open Sans"/>
                <a:cs typeface="Open Sans"/>
                <a:sym typeface="Open Sans"/>
              </a:rPr>
              <a:t>Adaptive Technology (A.T.)</a:t>
            </a:r>
          </a:p>
          <a:p>
            <a:pPr indent="-419100" lvl="1" marL="914400" rtl="0">
              <a:lnSpc>
                <a:spcPct val="115000"/>
              </a:lnSpc>
              <a:spcBef>
                <a:spcPts val="0"/>
              </a:spcBef>
              <a:buClr>
                <a:srgbClr val="F3F3F3"/>
              </a:buClr>
              <a:buSzPct val="100000"/>
              <a:buFont typeface="Open Sans"/>
            </a:pPr>
            <a:r>
              <a:rPr lang="en-US" sz="3000">
                <a:solidFill>
                  <a:srgbClr val="F3F3F3"/>
                </a:solidFill>
                <a:latin typeface="Open Sans"/>
                <a:ea typeface="Open Sans"/>
                <a:cs typeface="Open Sans"/>
                <a:sym typeface="Open Sans"/>
              </a:rPr>
              <a:t>A device or component which is specifically designed for persons living with disabilities.</a:t>
            </a:r>
          </a:p>
          <a:p>
            <a:pPr indent="0" lvl="0" marL="457200" rtl="0">
              <a:lnSpc>
                <a:spcPct val="115000"/>
              </a:lnSpc>
              <a:spcBef>
                <a:spcPts val="0"/>
              </a:spcBef>
              <a:buNone/>
            </a:pPr>
            <a:r>
              <a:t/>
            </a:r>
            <a:endParaRPr sz="3000">
              <a:solidFill>
                <a:srgbClr val="F3F3F3"/>
              </a:solidFill>
              <a:latin typeface="Open Sans"/>
              <a:ea typeface="Open Sans"/>
              <a:cs typeface="Open Sans"/>
              <a:sym typeface="Open Sans"/>
            </a:endParaRPr>
          </a:p>
          <a:p>
            <a:pPr indent="-419100" lvl="0" marL="457200" rtl="0">
              <a:lnSpc>
                <a:spcPct val="120000"/>
              </a:lnSpc>
              <a:spcBef>
                <a:spcPts val="0"/>
              </a:spcBef>
              <a:buClr>
                <a:srgbClr val="F3F3F3"/>
              </a:buClr>
              <a:buSzPct val="100000"/>
              <a:buFont typeface="Open Sans"/>
            </a:pPr>
            <a:r>
              <a:rPr lang="en-US" sz="3000">
                <a:solidFill>
                  <a:srgbClr val="F3F3F3"/>
                </a:solidFill>
                <a:latin typeface="Open Sans"/>
                <a:ea typeface="Open Sans"/>
                <a:cs typeface="Open Sans"/>
                <a:sym typeface="Open Sans"/>
              </a:rPr>
              <a:t>Human Interface Device (H.I.D.)</a:t>
            </a:r>
          </a:p>
          <a:p>
            <a:pPr indent="-419100" lvl="1" marL="914400" rtl="0">
              <a:lnSpc>
                <a:spcPct val="115000"/>
              </a:lnSpc>
              <a:spcBef>
                <a:spcPts val="0"/>
              </a:spcBef>
              <a:buClr>
                <a:srgbClr val="F3F3F3"/>
              </a:buClr>
              <a:buSzPct val="100000"/>
              <a:buFont typeface="Open Sans"/>
            </a:pPr>
            <a:r>
              <a:rPr lang="en-US" sz="3000">
                <a:solidFill>
                  <a:srgbClr val="F3F3F3"/>
                </a:solidFill>
                <a:latin typeface="Open Sans"/>
                <a:ea typeface="Open Sans"/>
                <a:cs typeface="Open Sans"/>
                <a:sym typeface="Open Sans"/>
              </a:rPr>
              <a:t>A tool by which a user interacts with an electronic information system either by input or output.</a:t>
            </a:r>
          </a:p>
          <a:p>
            <a:pPr indent="0" lvl="0" marL="0" rtl="0">
              <a:lnSpc>
                <a:spcPct val="115000"/>
              </a:lnSpc>
              <a:spcBef>
                <a:spcPts val="0"/>
              </a:spcBef>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88" name="Shape 88"/>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89" name="Shape 89"/>
          <p:cNvPicPr preferRelativeResize="0"/>
          <p:nvPr/>
        </p:nvPicPr>
        <p:blipFill>
          <a:blip r:embed="rId3">
            <a:alphaModFix/>
          </a:blip>
          <a:stretch>
            <a:fillRect/>
          </a:stretch>
        </p:blipFill>
        <p:spPr>
          <a:xfrm>
            <a:off x="6960950" y="2732524"/>
            <a:ext cx="3119675" cy="2094632"/>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Testing response from UCP/TASC (and associates they brought in) was positive.</a:t>
            </a:r>
          </a:p>
          <a:p>
            <a:pPr lvl="0" rtl="0">
              <a:spcBef>
                <a:spcPts val="0"/>
              </a:spcBef>
              <a:buNone/>
            </a:pPr>
            <a:r>
              <a:t/>
            </a:r>
            <a:endParaRPr sz="3000">
              <a:solidFill>
                <a:srgbClr val="F3F3F3"/>
              </a:solidFill>
              <a:latin typeface="Open Sans"/>
              <a:ea typeface="Open Sans"/>
              <a:cs typeface="Open Sans"/>
              <a:sym typeface="Open Sans"/>
            </a:endParaRPr>
          </a:p>
          <a:p>
            <a:pPr indent="-429459" lvl="0" marL="431999"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Design files, build instructions, and firmware are available online.</a:t>
            </a:r>
          </a:p>
          <a:p>
            <a:pPr lvl="0" rtl="0">
              <a:spcBef>
                <a:spcPts val="0"/>
              </a:spcBef>
              <a:buNone/>
            </a:pPr>
            <a:r>
              <a:t/>
            </a:r>
            <a:endParaRPr sz="3000">
              <a:solidFill>
                <a:srgbClr val="F3F3F3"/>
              </a:solidFill>
              <a:latin typeface="Open Sans"/>
              <a:ea typeface="Open Sans"/>
              <a:cs typeface="Open Sans"/>
              <a:sym typeface="Open Sans"/>
            </a:endParaRPr>
          </a:p>
          <a:p>
            <a:pPr indent="-429459" lvl="0" marL="431999"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We didn’t get the keyboard to where it ought to be.</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Still design changes left to test.</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We still feel some legal limbo.</a:t>
            </a:r>
          </a:p>
        </p:txBody>
      </p:sp>
      <p:sp>
        <p:nvSpPr>
          <p:cNvPr id="294" name="Shape 294"/>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Conclusion - Keyboard</a:t>
            </a:r>
          </a:p>
        </p:txBody>
      </p:sp>
      <p:sp>
        <p:nvSpPr>
          <p:cNvPr id="295" name="Shape 295"/>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System Design Description</a:t>
            </a:r>
          </a:p>
        </p:txBody>
      </p:sp>
      <p:pic>
        <p:nvPicPr>
          <p:cNvPr id="301" name="Shape 301"/>
          <p:cNvPicPr preferRelativeResize="0"/>
          <p:nvPr/>
        </p:nvPicPr>
        <p:blipFill rotWithShape="1">
          <a:blip r:embed="rId3">
            <a:alphaModFix/>
          </a:blip>
          <a:srcRect b="0" l="0" r="0" t="0"/>
          <a:stretch/>
        </p:blipFill>
        <p:spPr>
          <a:xfrm>
            <a:off x="182880" y="1545479"/>
            <a:ext cx="9784200" cy="4773000"/>
          </a:xfrm>
          <a:prstGeom prst="rect">
            <a:avLst/>
          </a:prstGeom>
          <a:noFill/>
          <a:ln>
            <a:noFill/>
          </a:ln>
        </p:spPr>
      </p:pic>
      <p:sp>
        <p:nvSpPr>
          <p:cNvPr id="302" name="Shape 302"/>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System Design Description</a:t>
            </a:r>
          </a:p>
        </p:txBody>
      </p:sp>
      <p:pic>
        <p:nvPicPr>
          <p:cNvPr id="308" name="Shape 308"/>
          <p:cNvPicPr preferRelativeResize="0"/>
          <p:nvPr/>
        </p:nvPicPr>
        <p:blipFill rotWithShape="1">
          <a:blip r:embed="rId3">
            <a:alphaModFix/>
          </a:blip>
          <a:srcRect b="0" l="0" r="0" t="0"/>
          <a:stretch/>
        </p:blipFill>
        <p:spPr>
          <a:xfrm>
            <a:off x="182880" y="1863719"/>
            <a:ext cx="9784200" cy="4136100"/>
          </a:xfrm>
          <a:prstGeom prst="rect">
            <a:avLst/>
          </a:prstGeom>
          <a:noFill/>
          <a:ln>
            <a:noFill/>
          </a:ln>
        </p:spPr>
      </p:pic>
      <p:sp>
        <p:nvSpPr>
          <p:cNvPr id="309" name="Shape 309"/>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AT Button</a:t>
            </a:r>
          </a:p>
        </p:txBody>
      </p:sp>
      <p:sp>
        <p:nvSpPr>
          <p:cNvPr id="315" name="Shape 315"/>
          <p:cNvSpPr txBox="1"/>
          <p:nvPr/>
        </p:nvSpPr>
        <p:spPr>
          <a:xfrm>
            <a:off x="182880" y="1188720"/>
            <a:ext cx="9784200" cy="5486399"/>
          </a:xfrm>
          <a:prstGeom prst="rect">
            <a:avLst/>
          </a:prstGeom>
          <a:noFill/>
          <a:ln>
            <a:noFill/>
          </a:ln>
        </p:spPr>
        <p:txBody>
          <a:bodyPr anchorCtr="0" anchor="t" bIns="0" lIns="0" rIns="0" tIns="0">
            <a:noAutofit/>
          </a:bodyPr>
          <a:lstStyle/>
          <a:p>
            <a:pPr indent="-419100" lvl="0" marL="457200" marR="0" rtl="0" algn="l">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AT Buttons are a market standard:</a:t>
            </a:r>
          </a:p>
          <a:p>
            <a:pPr indent="-419100" lvl="1" marL="914400" marR="0" rtl="0" algn="l">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Large, easy to press button.</a:t>
            </a:r>
          </a:p>
          <a:p>
            <a:pPr indent="-419100" lvl="1" marL="914400" marR="0" rtl="0" algn="l">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3.5mm mono jack.</a:t>
            </a:r>
          </a:p>
          <a:p>
            <a:pPr indent="-419100" lvl="1" marL="914400" marR="0" rtl="0" algn="l">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Uses range from home automation to toys.</a:t>
            </a:r>
          </a:p>
          <a:p>
            <a:pPr indent="0" lvl="0" marL="457200" marR="0" rtl="0" algn="l">
              <a:spcBef>
                <a:spcPts val="0"/>
              </a:spcBef>
              <a:buNone/>
            </a:pPr>
            <a:r>
              <a:t/>
            </a:r>
            <a:endParaRPr sz="3000">
              <a:solidFill>
                <a:srgbClr val="F3F3F3"/>
              </a:solidFill>
              <a:latin typeface="Open Sans"/>
              <a:ea typeface="Open Sans"/>
              <a:cs typeface="Open Sans"/>
              <a:sym typeface="Open Sans"/>
            </a:endParaRPr>
          </a:p>
          <a:p>
            <a:pPr indent="-419100" lvl="0" marL="457200" marR="0" rtl="0" algn="l">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Requested specifically by UCP/TASC:</a:t>
            </a:r>
          </a:p>
          <a:p>
            <a:pPr indent="-419100" lvl="1" marL="914400" marR="0" rtl="0" algn="l">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Find a solution to a widespread market issue.</a:t>
            </a:r>
          </a:p>
        </p:txBody>
      </p:sp>
      <p:sp>
        <p:nvSpPr>
          <p:cNvPr id="316" name="Shape 316"/>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nvSpPr>
        <p:spPr>
          <a:xfrm>
            <a:off x="182880" y="1188720"/>
            <a:ext cx="9784200" cy="5486399"/>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Ablenet Button</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Range from ~$60 to ~$160</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Adapting toys becomes expensive</a:t>
            </a:r>
          </a:p>
        </p:txBody>
      </p:sp>
      <p:sp>
        <p:nvSpPr>
          <p:cNvPr id="322" name="Shape 322"/>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Existing </a:t>
            </a:r>
            <a:r>
              <a:rPr lang="en-US" sz="4800">
                <a:latin typeface="Roboto"/>
                <a:ea typeface="Roboto"/>
                <a:cs typeface="Roboto"/>
                <a:sym typeface="Roboto"/>
              </a:rPr>
              <a:t>Products</a:t>
            </a:r>
          </a:p>
        </p:txBody>
      </p:sp>
      <p:sp>
        <p:nvSpPr>
          <p:cNvPr id="323" name="Shape 323"/>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324" name="Shape 324"/>
          <p:cNvPicPr preferRelativeResize="0"/>
          <p:nvPr/>
        </p:nvPicPr>
        <p:blipFill>
          <a:blip r:embed="rId3">
            <a:alphaModFix/>
          </a:blip>
          <a:stretch>
            <a:fillRect/>
          </a:stretch>
        </p:blipFill>
        <p:spPr>
          <a:xfrm>
            <a:off x="5873800" y="3366750"/>
            <a:ext cx="4093274" cy="2205125"/>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txBox="1"/>
          <p:nvPr/>
        </p:nvSpPr>
        <p:spPr>
          <a:xfrm>
            <a:off x="182880" y="1188720"/>
            <a:ext cx="9784200" cy="5486399"/>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People wind up making their own:</a:t>
            </a:r>
          </a:p>
        </p:txBody>
      </p:sp>
      <p:sp>
        <p:nvSpPr>
          <p:cNvPr id="330" name="Shape 330"/>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Existing </a:t>
            </a:r>
            <a:r>
              <a:rPr lang="en-US" sz="4800">
                <a:latin typeface="Roboto"/>
                <a:ea typeface="Roboto"/>
                <a:cs typeface="Roboto"/>
                <a:sym typeface="Roboto"/>
              </a:rPr>
              <a:t>Products</a:t>
            </a:r>
          </a:p>
        </p:txBody>
      </p:sp>
      <p:sp>
        <p:nvSpPr>
          <p:cNvPr id="331" name="Shape 331"/>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332" name="Shape 332"/>
          <p:cNvPicPr preferRelativeResize="0"/>
          <p:nvPr/>
        </p:nvPicPr>
        <p:blipFill>
          <a:blip r:embed="rId3">
            <a:alphaModFix/>
          </a:blip>
          <a:stretch>
            <a:fillRect/>
          </a:stretch>
        </p:blipFill>
        <p:spPr>
          <a:xfrm>
            <a:off x="5034150" y="2450175"/>
            <a:ext cx="4932924" cy="3288624"/>
          </a:xfrm>
          <a:prstGeom prst="rect">
            <a:avLst/>
          </a:prstGeom>
          <a:noFill/>
          <a:ln>
            <a:noFill/>
          </a:ln>
        </p:spPr>
      </p:pic>
      <p:sp>
        <p:nvSpPr>
          <p:cNvPr id="333" name="Shape 333"/>
          <p:cNvSpPr txBox="1"/>
          <p:nvPr/>
        </p:nvSpPr>
        <p:spPr>
          <a:xfrm>
            <a:off x="5034150" y="5659500"/>
            <a:ext cx="5526000" cy="644700"/>
          </a:xfrm>
          <a:prstGeom prst="rect">
            <a:avLst/>
          </a:prstGeom>
          <a:noFill/>
          <a:ln>
            <a:noFill/>
          </a:ln>
        </p:spPr>
        <p:txBody>
          <a:bodyPr anchorCtr="0" anchor="t" bIns="91425" lIns="91425" rIns="91425" tIns="91425">
            <a:noAutofit/>
          </a:bodyPr>
          <a:lstStyle/>
          <a:p>
            <a:pPr lvl="0">
              <a:spcBef>
                <a:spcPts val="0"/>
              </a:spcBef>
              <a:buNone/>
            </a:pPr>
            <a:r>
              <a:rPr lang="en-US" sz="800">
                <a:solidFill>
                  <a:srgbClr val="EFEFEF"/>
                </a:solidFill>
              </a:rPr>
              <a:t>https://www.diyability.org/projects/make-a-simple-capability-switch/3</a:t>
            </a:r>
          </a:p>
        </p:txBody>
      </p:sp>
      <p:pic>
        <p:nvPicPr>
          <p:cNvPr id="334" name="Shape 334"/>
          <p:cNvPicPr preferRelativeResize="0"/>
          <p:nvPr/>
        </p:nvPicPr>
        <p:blipFill>
          <a:blip r:embed="rId4">
            <a:alphaModFix/>
          </a:blip>
          <a:stretch>
            <a:fillRect/>
          </a:stretch>
        </p:blipFill>
        <p:spPr>
          <a:xfrm>
            <a:off x="182875" y="2407899"/>
            <a:ext cx="4441199" cy="3330899"/>
          </a:xfrm>
          <a:prstGeom prst="rect">
            <a:avLst/>
          </a:prstGeom>
          <a:noFill/>
          <a:ln>
            <a:noFill/>
          </a:ln>
        </p:spPr>
      </p:pic>
      <p:sp>
        <p:nvSpPr>
          <p:cNvPr id="335" name="Shape 335"/>
          <p:cNvSpPr txBox="1"/>
          <p:nvPr/>
        </p:nvSpPr>
        <p:spPr>
          <a:xfrm>
            <a:off x="182875" y="5659500"/>
            <a:ext cx="5526000" cy="644700"/>
          </a:xfrm>
          <a:prstGeom prst="rect">
            <a:avLst/>
          </a:prstGeom>
          <a:noFill/>
          <a:ln>
            <a:noFill/>
          </a:ln>
        </p:spPr>
        <p:txBody>
          <a:bodyPr anchorCtr="0" anchor="t" bIns="91425" lIns="91425" rIns="91425" tIns="91425">
            <a:noAutofit/>
          </a:bodyPr>
          <a:lstStyle/>
          <a:p>
            <a:pPr lvl="0" rtl="0">
              <a:spcBef>
                <a:spcPts val="0"/>
              </a:spcBef>
              <a:buNone/>
            </a:pPr>
            <a:r>
              <a:rPr lang="en-US" sz="800">
                <a:solidFill>
                  <a:srgbClr val="EFEFEF"/>
                </a:solidFill>
              </a:rPr>
              <a:t>http://www.instructables.com/id/CD-Switch/</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Internal testing beforehand:</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The existing buttons look.. hand sized.</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We settled on 100mm button diameter.</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No multi-path assembly. Can only be printed.</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341" name="Shape 341"/>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342" name="Shape 342"/>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343" name="Shape 343"/>
          <p:cNvPicPr preferRelativeResize="0"/>
          <p:nvPr/>
        </p:nvPicPr>
        <p:blipFill rotWithShape="1">
          <a:blip r:embed="rId3">
            <a:alphaModFix/>
          </a:blip>
          <a:srcRect b="9626" l="0" r="0" t="30658"/>
          <a:stretch/>
        </p:blipFill>
        <p:spPr>
          <a:xfrm>
            <a:off x="2253900" y="3605224"/>
            <a:ext cx="7713172" cy="3069898"/>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Immediate problems with printer</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Fix it for good this time</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349" name="Shape 349"/>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Difficulties Encountered</a:t>
            </a:r>
          </a:p>
        </p:txBody>
      </p:sp>
      <p:sp>
        <p:nvSpPr>
          <p:cNvPr id="350" name="Shape 350"/>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351" name="Shape 351"/>
          <p:cNvPicPr preferRelativeResize="0"/>
          <p:nvPr/>
        </p:nvPicPr>
        <p:blipFill rotWithShape="1">
          <a:blip r:embed="rId3">
            <a:alphaModFix/>
          </a:blip>
          <a:srcRect b="0" l="0" r="0" t="44906"/>
          <a:stretch/>
        </p:blipFill>
        <p:spPr>
          <a:xfrm>
            <a:off x="503999" y="3200235"/>
            <a:ext cx="9463075" cy="3474890"/>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Issues affecting print adhesion</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Temperature (heated build plate)</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Build plate material</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Part design!</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357" name="Shape 357"/>
          <p:cNvSpPr txBox="1"/>
          <p:nvPr/>
        </p:nvSpPr>
        <p:spPr>
          <a:xfrm>
            <a:off x="417600" y="-5"/>
            <a:ext cx="9071700" cy="956400"/>
          </a:xfrm>
          <a:prstGeom prst="rect">
            <a:avLst/>
          </a:prstGeom>
          <a:noFill/>
          <a:ln>
            <a:noFill/>
          </a:ln>
        </p:spPr>
        <p:txBody>
          <a:bodyPr anchorCtr="0" anchor="ctr" bIns="0" lIns="0" rIns="0" tIns="0">
            <a:noAutofit/>
          </a:bodyPr>
          <a:lstStyle/>
          <a:p>
            <a:pPr lvl="0" rtl="0" algn="ctr">
              <a:spcBef>
                <a:spcPts val="0"/>
              </a:spcBef>
              <a:buSzPct val="25000"/>
              <a:buNone/>
            </a:pPr>
            <a:r>
              <a:rPr lang="en-US" sz="4800">
                <a:solidFill>
                  <a:schemeClr val="dk1"/>
                </a:solidFill>
                <a:latin typeface="Roboto"/>
                <a:ea typeface="Roboto"/>
                <a:cs typeface="Roboto"/>
                <a:sym typeface="Roboto"/>
              </a:rPr>
              <a:t>Difficulties Encountered</a:t>
            </a:r>
          </a:p>
        </p:txBody>
      </p:sp>
      <p:sp>
        <p:nvSpPr>
          <p:cNvPr id="358" name="Shape 358"/>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359" name="Shape 359"/>
          <p:cNvPicPr preferRelativeResize="0"/>
          <p:nvPr/>
        </p:nvPicPr>
        <p:blipFill rotWithShape="1">
          <a:blip r:embed="rId3">
            <a:alphaModFix/>
          </a:blip>
          <a:srcRect b="0" l="0" r="0" t="44906"/>
          <a:stretch/>
        </p:blipFill>
        <p:spPr>
          <a:xfrm>
            <a:off x="503999" y="3200235"/>
            <a:ext cx="9463075" cy="347489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x="0" y="0"/>
          <a:ext cx="0" cy="0"/>
          <a:chOff x="0" y="0"/>
          <a:chExt cx="0" cy="0"/>
        </a:xfrm>
      </p:grpSpPr>
      <p:sp>
        <p:nvSpPr>
          <p:cNvPr id="364" name="Shape 364"/>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Build plate materials tested:</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Aluminum</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Painters tape</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Kapton tape</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Polyetherimide sheet with 3M 468MP</a:t>
            </a:r>
          </a:p>
          <a:p>
            <a:pPr indent="-419100" lvl="1" marL="914400" marR="0" rtl="0" algn="l">
              <a:lnSpc>
                <a:spcPct val="100000"/>
              </a:lnSpc>
              <a:spcBef>
                <a:spcPts val="0"/>
              </a:spcBef>
              <a:spcAft>
                <a:spcPts val="0"/>
              </a:spcAft>
              <a:buClr>
                <a:srgbClr val="F3F3F3"/>
              </a:buClr>
              <a:buSzPct val="100000"/>
              <a:buFont typeface="Open Sans"/>
              <a:buChar char="○"/>
            </a:pPr>
            <a:r>
              <a:rPr b="1" lang="en-US" sz="3000">
                <a:solidFill>
                  <a:srgbClr val="F3F3F3"/>
                </a:solidFill>
                <a:latin typeface="Open Sans"/>
                <a:ea typeface="Open Sans"/>
                <a:cs typeface="Open Sans"/>
                <a:sym typeface="Open Sans"/>
              </a:rPr>
              <a:t>Polyetherimide+fiberglass laminate</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Borosilicate glass</a:t>
            </a:r>
          </a:p>
          <a:p>
            <a:pPr indent="-419100" lvl="2" marL="13716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Polyvinylpyrrolidone (PVP) glue slurry</a:t>
            </a:r>
          </a:p>
          <a:p>
            <a:pPr indent="-419100" lvl="2" marL="13716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PVA glue slurry</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Borosilicate glass with Kapton tape</a:t>
            </a:r>
          </a:p>
          <a:p>
            <a:pPr indent="0" lvl="0" marL="0" rtl="0">
              <a:spcBef>
                <a:spcPts val="0"/>
              </a:spcBef>
              <a:buNone/>
            </a:pPr>
            <a:r>
              <a:t/>
            </a:r>
            <a:endParaRPr sz="3000">
              <a:solidFill>
                <a:srgbClr val="F3F3F3"/>
              </a:solidFill>
              <a:latin typeface="Open Sans"/>
              <a:ea typeface="Open Sans"/>
              <a:cs typeface="Open Sans"/>
              <a:sym typeface="Open Sans"/>
            </a:endParaRPr>
          </a:p>
          <a:p>
            <a:pPr indent="-429459" lvl="0" marL="431999"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All results documented</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365" name="Shape 365"/>
          <p:cNvSpPr txBox="1"/>
          <p:nvPr/>
        </p:nvSpPr>
        <p:spPr>
          <a:xfrm>
            <a:off x="504000" y="49319"/>
            <a:ext cx="9071700" cy="956400"/>
          </a:xfrm>
          <a:prstGeom prst="rect">
            <a:avLst/>
          </a:prstGeom>
          <a:noFill/>
          <a:ln>
            <a:noFill/>
          </a:ln>
        </p:spPr>
        <p:txBody>
          <a:bodyPr anchorCtr="0" anchor="ctr" bIns="0" lIns="0" rIns="0" tIns="0">
            <a:noAutofit/>
          </a:bodyPr>
          <a:lstStyle/>
          <a:p>
            <a:pPr lvl="0" rtl="0" algn="ctr">
              <a:spcBef>
                <a:spcPts val="0"/>
              </a:spcBef>
              <a:buSzPct val="25000"/>
              <a:buNone/>
            </a:pPr>
            <a:r>
              <a:rPr lang="en-US" sz="4800">
                <a:solidFill>
                  <a:schemeClr val="dk1"/>
                </a:solidFill>
                <a:latin typeface="Roboto"/>
                <a:ea typeface="Roboto"/>
                <a:cs typeface="Roboto"/>
                <a:sym typeface="Roboto"/>
              </a:rPr>
              <a:t>Difficulties Encountered</a:t>
            </a:r>
          </a:p>
        </p:txBody>
      </p:sp>
      <p:sp>
        <p:nvSpPr>
          <p:cNvPr id="366" name="Shape 366"/>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Project Summary</a:t>
            </a:r>
          </a:p>
        </p:txBody>
      </p:sp>
      <p:sp>
        <p:nvSpPr>
          <p:cNvPr id="95" name="Shape 95"/>
          <p:cNvSpPr txBox="1"/>
          <p:nvPr/>
        </p:nvSpPr>
        <p:spPr>
          <a:xfrm>
            <a:off x="182880" y="1188720"/>
            <a:ext cx="9784200" cy="5486399"/>
          </a:xfrm>
          <a:prstGeom prst="rect">
            <a:avLst/>
          </a:prstGeom>
          <a:noFill/>
          <a:ln>
            <a:noFill/>
          </a:ln>
        </p:spPr>
        <p:txBody>
          <a:bodyPr anchorCtr="0" anchor="t" bIns="0" lIns="0" rIns="0" tIns="0">
            <a:noAutofit/>
          </a:bodyPr>
          <a:lstStyle/>
          <a:p>
            <a:pPr lvl="0">
              <a:spcBef>
                <a:spcPts val="0"/>
              </a:spcBef>
              <a:buNone/>
            </a:pPr>
            <a:r>
              <a:t/>
            </a:r>
            <a:endParaRPr sz="3000">
              <a:solidFill>
                <a:srgbClr val="F3F3F3"/>
              </a:solidFill>
              <a:latin typeface="Open Sans"/>
              <a:ea typeface="Open Sans"/>
              <a:cs typeface="Open Sans"/>
              <a:sym typeface="Open Sans"/>
            </a:endParaRPr>
          </a:p>
          <a:p>
            <a:pPr lvl="0">
              <a:spcBef>
                <a:spcPts val="0"/>
              </a:spcBef>
              <a:buNone/>
            </a:pPr>
            <a:r>
              <a:t/>
            </a:r>
            <a:endParaRPr sz="3000">
              <a:solidFill>
                <a:srgbClr val="F3F3F3"/>
              </a:solidFill>
              <a:latin typeface="Open Sans"/>
              <a:ea typeface="Open Sans"/>
              <a:cs typeface="Open Sans"/>
              <a:sym typeface="Open Sans"/>
            </a:endParaRPr>
          </a:p>
          <a:p>
            <a:pPr lvl="0" rtl="0">
              <a:spcBef>
                <a:spcPts val="0"/>
              </a:spcBef>
              <a:buNone/>
            </a:pPr>
            <a:r>
              <a:rPr lang="en-US" sz="3000">
                <a:solidFill>
                  <a:srgbClr val="F3F3F3"/>
                </a:solidFill>
                <a:latin typeface="Open Sans"/>
                <a:ea typeface="Open Sans"/>
                <a:cs typeface="Open Sans"/>
                <a:sym typeface="Open Sans"/>
              </a:rPr>
              <a:t>Our project is to research and d</a:t>
            </a:r>
            <a:r>
              <a:rPr b="0" i="0" lang="en-US" sz="3000" u="none" cap="none" strike="noStrike">
                <a:solidFill>
                  <a:srgbClr val="F3F3F3"/>
                </a:solidFill>
                <a:latin typeface="Open Sans"/>
                <a:ea typeface="Open Sans"/>
                <a:cs typeface="Open Sans"/>
                <a:sym typeface="Open Sans"/>
              </a:rPr>
              <a:t>esign </a:t>
            </a:r>
            <a:r>
              <a:rPr lang="en-US" sz="3000">
                <a:solidFill>
                  <a:srgbClr val="F3F3F3"/>
                </a:solidFill>
                <a:latin typeface="Open Sans"/>
                <a:ea typeface="Open Sans"/>
                <a:cs typeface="Open Sans"/>
                <a:sym typeface="Open Sans"/>
              </a:rPr>
              <a:t>an</a:t>
            </a:r>
            <a:r>
              <a:rPr b="0" i="0" lang="en-US" sz="3000" u="none" cap="none" strike="noStrike">
                <a:solidFill>
                  <a:srgbClr val="F3F3F3"/>
                </a:solidFill>
                <a:latin typeface="Open Sans"/>
                <a:ea typeface="Open Sans"/>
                <a:cs typeface="Open Sans"/>
                <a:sym typeface="Open Sans"/>
              </a:rPr>
              <a:t> adaptive interface device for modern computer</a:t>
            </a:r>
            <a:r>
              <a:rPr lang="en-US" sz="3000">
                <a:solidFill>
                  <a:srgbClr val="F3F3F3"/>
                </a:solidFill>
                <a:latin typeface="Open Sans"/>
                <a:ea typeface="Open Sans"/>
                <a:cs typeface="Open Sans"/>
                <a:sym typeface="Open Sans"/>
              </a:rPr>
              <a:t>s</a:t>
            </a:r>
            <a:r>
              <a:rPr b="0" i="0" lang="en-US" sz="3000" u="none" cap="none" strike="noStrike">
                <a:solidFill>
                  <a:srgbClr val="F3F3F3"/>
                </a:solidFill>
                <a:latin typeface="Open Sans"/>
                <a:ea typeface="Open Sans"/>
                <a:cs typeface="Open Sans"/>
                <a:sym typeface="Open Sans"/>
              </a:rPr>
              <a:t>. The </a:t>
            </a:r>
            <a:r>
              <a:rPr lang="en-US" sz="3000">
                <a:solidFill>
                  <a:srgbClr val="F3F3F3"/>
                </a:solidFill>
                <a:latin typeface="Open Sans"/>
                <a:ea typeface="Open Sans"/>
                <a:cs typeface="Open Sans"/>
                <a:sym typeface="Open Sans"/>
              </a:rPr>
              <a:t>device </a:t>
            </a:r>
            <a:r>
              <a:rPr b="0" i="0" lang="en-US" sz="3000" u="none" cap="none" strike="noStrike">
                <a:solidFill>
                  <a:srgbClr val="F3F3F3"/>
                </a:solidFill>
                <a:latin typeface="Open Sans"/>
                <a:ea typeface="Open Sans"/>
                <a:cs typeface="Open Sans"/>
                <a:sym typeface="Open Sans"/>
              </a:rPr>
              <a:t>will have a focus on affordability, iterative design, and easy operation. Construct and test the device for viability in general use; then generate a case study on the effectiveness of this approach to bringing adaptive technology to a larger audience.</a:t>
            </a:r>
          </a:p>
        </p:txBody>
      </p:sp>
      <p:sp>
        <p:nvSpPr>
          <p:cNvPr id="96" name="Shape 96"/>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All-layer anti-warp:</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Reduce infill connective area, reduce cooling stresses</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372" name="Shape 372"/>
          <p:cNvSpPr txBox="1"/>
          <p:nvPr/>
        </p:nvSpPr>
        <p:spPr>
          <a:xfrm>
            <a:off x="504000" y="49319"/>
            <a:ext cx="9071700" cy="956400"/>
          </a:xfrm>
          <a:prstGeom prst="rect">
            <a:avLst/>
          </a:prstGeom>
          <a:noFill/>
          <a:ln>
            <a:noFill/>
          </a:ln>
        </p:spPr>
        <p:txBody>
          <a:bodyPr anchorCtr="0" anchor="ctr" bIns="0" lIns="0" rIns="0" tIns="0">
            <a:noAutofit/>
          </a:bodyPr>
          <a:lstStyle/>
          <a:p>
            <a:pPr lvl="0" rtl="0" algn="ctr">
              <a:spcBef>
                <a:spcPts val="0"/>
              </a:spcBef>
              <a:buSzPct val="25000"/>
              <a:buNone/>
            </a:pPr>
            <a:r>
              <a:rPr lang="en-US" sz="4800">
                <a:solidFill>
                  <a:schemeClr val="dk1"/>
                </a:solidFill>
                <a:latin typeface="Roboto"/>
                <a:ea typeface="Roboto"/>
                <a:cs typeface="Roboto"/>
                <a:sym typeface="Roboto"/>
              </a:rPr>
              <a:t>Difficulties Encountered</a:t>
            </a:r>
          </a:p>
        </p:txBody>
      </p:sp>
      <p:sp>
        <p:nvSpPr>
          <p:cNvPr id="373" name="Shape 373"/>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374" name="Shape 374"/>
          <p:cNvPicPr preferRelativeResize="0"/>
          <p:nvPr/>
        </p:nvPicPr>
        <p:blipFill>
          <a:blip r:embed="rId3">
            <a:alphaModFix/>
          </a:blip>
          <a:stretch>
            <a:fillRect/>
          </a:stretch>
        </p:blipFill>
        <p:spPr>
          <a:xfrm>
            <a:off x="3751750" y="2532675"/>
            <a:ext cx="6215198" cy="4142450"/>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Two layer anti-warp design:</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Reduce surface area, reduce thermal stresses</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380" name="Shape 380"/>
          <p:cNvSpPr txBox="1"/>
          <p:nvPr/>
        </p:nvSpPr>
        <p:spPr>
          <a:xfrm>
            <a:off x="504000" y="49319"/>
            <a:ext cx="9071700" cy="956400"/>
          </a:xfrm>
          <a:prstGeom prst="rect">
            <a:avLst/>
          </a:prstGeom>
          <a:noFill/>
          <a:ln>
            <a:noFill/>
          </a:ln>
        </p:spPr>
        <p:txBody>
          <a:bodyPr anchorCtr="0" anchor="ctr" bIns="0" lIns="0" rIns="0" tIns="0">
            <a:noAutofit/>
          </a:bodyPr>
          <a:lstStyle/>
          <a:p>
            <a:pPr lvl="0" rtl="0" algn="ctr">
              <a:spcBef>
                <a:spcPts val="0"/>
              </a:spcBef>
              <a:buSzPct val="25000"/>
              <a:buNone/>
            </a:pPr>
            <a:r>
              <a:rPr lang="en-US" sz="4800">
                <a:solidFill>
                  <a:schemeClr val="dk1"/>
                </a:solidFill>
                <a:latin typeface="Roboto"/>
                <a:ea typeface="Roboto"/>
                <a:cs typeface="Roboto"/>
                <a:sym typeface="Roboto"/>
              </a:rPr>
              <a:t>Difficulties Encountered</a:t>
            </a:r>
          </a:p>
        </p:txBody>
      </p:sp>
      <p:sp>
        <p:nvSpPr>
          <p:cNvPr id="381" name="Shape 381"/>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382" name="Shape 382"/>
          <p:cNvPicPr preferRelativeResize="0"/>
          <p:nvPr/>
        </p:nvPicPr>
        <p:blipFill>
          <a:blip r:embed="rId3">
            <a:alphaModFix/>
          </a:blip>
          <a:stretch>
            <a:fillRect/>
          </a:stretch>
        </p:blipFill>
        <p:spPr>
          <a:xfrm>
            <a:off x="3396100" y="2295549"/>
            <a:ext cx="6570977" cy="4379575"/>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Two layer anti-warp design:</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Reduce surface area, reduce thermal stresses</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388" name="Shape 388"/>
          <p:cNvSpPr txBox="1"/>
          <p:nvPr/>
        </p:nvSpPr>
        <p:spPr>
          <a:xfrm>
            <a:off x="504000" y="49319"/>
            <a:ext cx="9071700" cy="956400"/>
          </a:xfrm>
          <a:prstGeom prst="rect">
            <a:avLst/>
          </a:prstGeom>
          <a:noFill/>
          <a:ln>
            <a:noFill/>
          </a:ln>
        </p:spPr>
        <p:txBody>
          <a:bodyPr anchorCtr="0" anchor="ctr" bIns="0" lIns="0" rIns="0" tIns="0">
            <a:noAutofit/>
          </a:bodyPr>
          <a:lstStyle/>
          <a:p>
            <a:pPr lvl="0" rtl="0" algn="ctr">
              <a:spcBef>
                <a:spcPts val="0"/>
              </a:spcBef>
              <a:buSzPct val="25000"/>
              <a:buNone/>
            </a:pPr>
            <a:r>
              <a:rPr lang="en-US" sz="4800">
                <a:solidFill>
                  <a:schemeClr val="dk1"/>
                </a:solidFill>
                <a:latin typeface="Roboto"/>
                <a:ea typeface="Roboto"/>
                <a:cs typeface="Roboto"/>
                <a:sym typeface="Roboto"/>
              </a:rPr>
              <a:t>Difficulties Encountered</a:t>
            </a:r>
          </a:p>
        </p:txBody>
      </p:sp>
      <p:sp>
        <p:nvSpPr>
          <p:cNvPr id="389" name="Shape 389"/>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390" name="Shape 390"/>
          <p:cNvPicPr preferRelativeResize="0"/>
          <p:nvPr/>
        </p:nvPicPr>
        <p:blipFill rotWithShape="1">
          <a:blip r:embed="rId3">
            <a:alphaModFix/>
          </a:blip>
          <a:srcRect b="0" l="0" r="0" t="0"/>
          <a:stretch/>
        </p:blipFill>
        <p:spPr>
          <a:xfrm>
            <a:off x="3396100" y="2295549"/>
            <a:ext cx="6570977" cy="4379575"/>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Two layer anti-warp design:</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Reduce surface area, reduce thermal stresses</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396" name="Shape 396"/>
          <p:cNvSpPr txBox="1"/>
          <p:nvPr/>
        </p:nvSpPr>
        <p:spPr>
          <a:xfrm>
            <a:off x="504000" y="49319"/>
            <a:ext cx="9071700" cy="956400"/>
          </a:xfrm>
          <a:prstGeom prst="rect">
            <a:avLst/>
          </a:prstGeom>
          <a:noFill/>
          <a:ln>
            <a:noFill/>
          </a:ln>
        </p:spPr>
        <p:txBody>
          <a:bodyPr anchorCtr="0" anchor="ctr" bIns="0" lIns="0" rIns="0" tIns="0">
            <a:noAutofit/>
          </a:bodyPr>
          <a:lstStyle/>
          <a:p>
            <a:pPr lvl="0" rtl="0" algn="ctr">
              <a:spcBef>
                <a:spcPts val="0"/>
              </a:spcBef>
              <a:buSzPct val="25000"/>
              <a:buNone/>
            </a:pPr>
            <a:r>
              <a:rPr lang="en-US" sz="4800">
                <a:solidFill>
                  <a:schemeClr val="dk1"/>
                </a:solidFill>
                <a:latin typeface="Roboto"/>
                <a:ea typeface="Roboto"/>
                <a:cs typeface="Roboto"/>
                <a:sym typeface="Roboto"/>
              </a:rPr>
              <a:t>Difficulties Encountered</a:t>
            </a:r>
          </a:p>
        </p:txBody>
      </p:sp>
      <p:sp>
        <p:nvSpPr>
          <p:cNvPr id="397" name="Shape 397"/>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398" name="Shape 398"/>
          <p:cNvPicPr preferRelativeResize="0"/>
          <p:nvPr/>
        </p:nvPicPr>
        <p:blipFill rotWithShape="1">
          <a:blip r:embed="rId3">
            <a:alphaModFix/>
          </a:blip>
          <a:srcRect b="0" l="0" r="0" t="0"/>
          <a:stretch/>
        </p:blipFill>
        <p:spPr>
          <a:xfrm>
            <a:off x="3396100" y="2295549"/>
            <a:ext cx="6570977" cy="4379575"/>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Result:</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Final parts have printed with no visible deflection!</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404" name="Shape 404"/>
          <p:cNvSpPr txBox="1"/>
          <p:nvPr/>
        </p:nvSpPr>
        <p:spPr>
          <a:xfrm>
            <a:off x="504000" y="49319"/>
            <a:ext cx="9071700" cy="956400"/>
          </a:xfrm>
          <a:prstGeom prst="rect">
            <a:avLst/>
          </a:prstGeom>
          <a:noFill/>
          <a:ln>
            <a:noFill/>
          </a:ln>
        </p:spPr>
        <p:txBody>
          <a:bodyPr anchorCtr="0" anchor="ctr" bIns="0" lIns="0" rIns="0" tIns="0">
            <a:noAutofit/>
          </a:bodyPr>
          <a:lstStyle/>
          <a:p>
            <a:pPr lvl="0" rtl="0" algn="ctr">
              <a:spcBef>
                <a:spcPts val="0"/>
              </a:spcBef>
              <a:buSzPct val="25000"/>
              <a:buNone/>
            </a:pPr>
            <a:r>
              <a:rPr lang="en-US" sz="4800">
                <a:solidFill>
                  <a:schemeClr val="dk1"/>
                </a:solidFill>
                <a:latin typeface="Roboto"/>
                <a:ea typeface="Roboto"/>
                <a:cs typeface="Roboto"/>
                <a:sym typeface="Roboto"/>
              </a:rPr>
              <a:t>Difficulties Encountered</a:t>
            </a:r>
          </a:p>
        </p:txBody>
      </p:sp>
      <p:sp>
        <p:nvSpPr>
          <p:cNvPr id="405" name="Shape 405"/>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406" name="Shape 406"/>
          <p:cNvPicPr preferRelativeResize="0"/>
          <p:nvPr/>
        </p:nvPicPr>
        <p:blipFill rotWithShape="1">
          <a:blip r:embed="rId3">
            <a:alphaModFix/>
          </a:blip>
          <a:srcRect b="0" l="0" r="0" t="0"/>
          <a:stretch/>
        </p:blipFill>
        <p:spPr>
          <a:xfrm>
            <a:off x="3579949" y="2418075"/>
            <a:ext cx="6387123" cy="4257049"/>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Internal testing beforehand:</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First button drafted in FreeCAD</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412" name="Shape 412"/>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413" name="Shape 413"/>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414" name="Shape 414"/>
          <p:cNvPicPr preferRelativeResize="0"/>
          <p:nvPr/>
        </p:nvPicPr>
        <p:blipFill>
          <a:blip r:embed="rId3">
            <a:alphaModFix/>
          </a:blip>
          <a:stretch>
            <a:fillRect/>
          </a:stretch>
        </p:blipFill>
        <p:spPr>
          <a:xfrm>
            <a:off x="3579824" y="2418075"/>
            <a:ext cx="6387123" cy="4257049"/>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sp>
        <p:nvSpPr>
          <p:cNvPr id="419" name="Shape 419"/>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Design revision</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Smaller</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Actuation force 100-150g</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No port, direct cable connection</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Side (tilted) clicking</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Re-create in SCAD</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420" name="Shape 420"/>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421" name="Shape 421"/>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422" name="Shape 422"/>
          <p:cNvPicPr preferRelativeResize="0"/>
          <p:nvPr/>
        </p:nvPicPr>
        <p:blipFill>
          <a:blip r:embed="rId3">
            <a:alphaModFix/>
          </a:blip>
          <a:stretch>
            <a:fillRect/>
          </a:stretch>
        </p:blipFill>
        <p:spPr>
          <a:xfrm>
            <a:off x="5413987" y="3455662"/>
            <a:ext cx="4552950" cy="3219450"/>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Design revision</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428" name="Shape 428"/>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Testing and Revision</a:t>
            </a:r>
          </a:p>
        </p:txBody>
      </p:sp>
      <p:sp>
        <p:nvSpPr>
          <p:cNvPr id="429" name="Shape 429"/>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430" name="Shape 430"/>
          <p:cNvPicPr preferRelativeResize="0"/>
          <p:nvPr/>
        </p:nvPicPr>
        <p:blipFill>
          <a:blip r:embed="rId3">
            <a:alphaModFix/>
          </a:blip>
          <a:stretch>
            <a:fillRect/>
          </a:stretch>
        </p:blipFill>
        <p:spPr>
          <a:xfrm>
            <a:off x="2551874" y="1732950"/>
            <a:ext cx="7415075" cy="4942173"/>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nvSpPr>
        <p:spPr>
          <a:xfrm>
            <a:off x="182872" y="1188725"/>
            <a:ext cx="9784200" cy="5486400"/>
          </a:xfrm>
          <a:prstGeom prst="rect">
            <a:avLst/>
          </a:prstGeom>
          <a:noFill/>
          <a:ln>
            <a:noFill/>
          </a:ln>
        </p:spPr>
        <p:txBody>
          <a:bodyPr anchorCtr="0" anchor="t" bIns="0" lIns="0" rIns="0" tIns="0">
            <a:noAutofit/>
          </a:bodyPr>
          <a:lstStyle/>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We learned a lot about real engineering</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There’s a lot of work involved in simplicity</a:t>
            </a:r>
          </a:p>
          <a:p>
            <a:pPr indent="0" lvl="0" mar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indent="-429459" lvl="0" marL="431999"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The button design is done and online</a:t>
            </a:r>
          </a:p>
          <a:p>
            <a:pPr indent="-419100" lvl="1" marL="914400" marR="0" rtl="0" algn="l">
              <a:lnSpc>
                <a:spcPct val="100000"/>
              </a:lnSpc>
              <a:spcBef>
                <a:spcPts val="0"/>
              </a:spcBef>
              <a:spcAft>
                <a:spcPts val="0"/>
              </a:spcAft>
              <a:buClr>
                <a:srgbClr val="F3F3F3"/>
              </a:buClr>
              <a:buSzPct val="100000"/>
              <a:buFont typeface="Open Sans"/>
              <a:buChar char="○"/>
            </a:pPr>
            <a:r>
              <a:rPr lang="en-US" sz="3000">
                <a:solidFill>
                  <a:srgbClr val="F3F3F3"/>
                </a:solidFill>
                <a:latin typeface="Open Sans"/>
                <a:ea typeface="Open Sans"/>
                <a:cs typeface="Open Sans"/>
                <a:sym typeface="Open Sans"/>
              </a:rPr>
              <a:t>Is the first result on Google web and images</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p:txBody>
      </p:sp>
      <p:sp>
        <p:nvSpPr>
          <p:cNvPr id="436" name="Shape 436"/>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Conclusion - Button</a:t>
            </a:r>
          </a:p>
        </p:txBody>
      </p:sp>
      <p:sp>
        <p:nvSpPr>
          <p:cNvPr id="437" name="Shape 437"/>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438" name="Shape 438"/>
          <p:cNvPicPr preferRelativeResize="0"/>
          <p:nvPr/>
        </p:nvPicPr>
        <p:blipFill rotWithShape="1">
          <a:blip r:embed="rId3">
            <a:alphaModFix/>
          </a:blip>
          <a:srcRect b="0" l="0" r="43120" t="0"/>
          <a:stretch/>
        </p:blipFill>
        <p:spPr>
          <a:xfrm>
            <a:off x="4908119" y="3684275"/>
            <a:ext cx="4886824" cy="2990850"/>
          </a:xfrm>
          <a:prstGeom prst="rect">
            <a:avLst/>
          </a:prstGeom>
          <a:noFill/>
          <a:ln>
            <a:noFill/>
          </a:ln>
        </p:spPr>
      </p:pic>
      <p:pic>
        <p:nvPicPr>
          <p:cNvPr id="439" name="Shape 439"/>
          <p:cNvPicPr preferRelativeResize="0"/>
          <p:nvPr/>
        </p:nvPicPr>
        <p:blipFill rotWithShape="1">
          <a:blip r:embed="rId4">
            <a:alphaModFix/>
          </a:blip>
          <a:srcRect b="0" l="0" r="32550" t="0"/>
          <a:stretch/>
        </p:blipFill>
        <p:spPr>
          <a:xfrm>
            <a:off x="66145" y="3970025"/>
            <a:ext cx="4509949" cy="2705100"/>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 name="Shape 443"/>
        <p:cNvGrpSpPr/>
        <p:nvPr/>
      </p:nvGrpSpPr>
      <p:grpSpPr>
        <a:xfrm>
          <a:off x="0" y="0"/>
          <a:ext cx="0" cy="0"/>
          <a:chOff x="0" y="0"/>
          <a:chExt cx="0" cy="0"/>
        </a:xfrm>
      </p:grpSpPr>
      <p:sp>
        <p:nvSpPr>
          <p:cNvPr id="444" name="Shape 444"/>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Predictive Text</a:t>
            </a:r>
          </a:p>
        </p:txBody>
      </p:sp>
      <p:sp>
        <p:nvSpPr>
          <p:cNvPr id="445" name="Shape 445"/>
          <p:cNvSpPr txBox="1"/>
          <p:nvPr/>
        </p:nvSpPr>
        <p:spPr>
          <a:xfrm>
            <a:off x="182880" y="1188720"/>
            <a:ext cx="9784200" cy="5486399"/>
          </a:xfrm>
          <a:prstGeom prst="rect">
            <a:avLst/>
          </a:prstGeom>
          <a:noFill/>
          <a:ln>
            <a:noFill/>
          </a:ln>
        </p:spPr>
        <p:txBody>
          <a:bodyPr anchorCtr="0" anchor="t" bIns="0" lIns="0" rIns="0" tIns="0">
            <a:noAutofit/>
          </a:bodyPr>
          <a:lstStyle/>
          <a:p>
            <a:pPr lvl="0" marR="0" rtl="0" algn="l">
              <a:spcBef>
                <a:spcPts val="0"/>
              </a:spcBef>
              <a:buNone/>
            </a:pPr>
            <a:r>
              <a:rPr lang="en-US" sz="3000">
                <a:solidFill>
                  <a:srgbClr val="F3F3F3"/>
                </a:solidFill>
                <a:latin typeface="Open Sans"/>
                <a:ea typeface="Open Sans"/>
                <a:cs typeface="Open Sans"/>
                <a:sym typeface="Open Sans"/>
              </a:rPr>
              <a:t>It predicts the word a user is trying to enter using the characters entered so far.</a:t>
            </a:r>
          </a:p>
          <a:p>
            <a:pPr lvl="0" marR="0" rtl="0" algn="l">
              <a:spcBef>
                <a:spcPts val="0"/>
              </a:spcBef>
              <a:buNone/>
            </a:pPr>
            <a:r>
              <a:t/>
            </a:r>
            <a:endParaRPr sz="3000">
              <a:solidFill>
                <a:srgbClr val="F3F3F3"/>
              </a:solidFill>
              <a:latin typeface="Open Sans"/>
              <a:ea typeface="Open Sans"/>
              <a:cs typeface="Open Sans"/>
              <a:sym typeface="Open Sans"/>
            </a:endParaRPr>
          </a:p>
          <a:p>
            <a:pPr lvl="0" marR="0" rtl="0" algn="l">
              <a:spcBef>
                <a:spcPts val="0"/>
              </a:spcBef>
              <a:buNone/>
            </a:pPr>
            <a:r>
              <a:rPr lang="en-US" sz="3000">
                <a:solidFill>
                  <a:srgbClr val="F3F3F3"/>
                </a:solidFill>
                <a:latin typeface="Open Sans"/>
                <a:ea typeface="Open Sans"/>
                <a:cs typeface="Open Sans"/>
                <a:sym typeface="Open Sans"/>
              </a:rPr>
              <a:t>The app functions both as a standalone application as well as a Chrome browser web extension.</a:t>
            </a:r>
          </a:p>
        </p:txBody>
      </p:sp>
      <p:sp>
        <p:nvSpPr>
          <p:cNvPr id="446" name="Shape 446"/>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Community</a:t>
            </a:r>
          </a:p>
        </p:txBody>
      </p:sp>
      <p:sp>
        <p:nvSpPr>
          <p:cNvPr id="102" name="Shape 102"/>
          <p:cNvSpPr txBox="1"/>
          <p:nvPr/>
        </p:nvSpPr>
        <p:spPr>
          <a:xfrm>
            <a:off x="182880" y="1188720"/>
            <a:ext cx="9784200" cy="5486399"/>
          </a:xfrm>
          <a:prstGeom prst="rect">
            <a:avLst/>
          </a:prstGeom>
          <a:noFill/>
          <a:ln>
            <a:noFill/>
          </a:ln>
        </p:spPr>
        <p:txBody>
          <a:bodyPr anchorCtr="0" anchor="t" bIns="0" lIns="0" rIns="0" tIns="0">
            <a:noAutofit/>
          </a:bodyPr>
          <a:lstStyle/>
          <a:p>
            <a:pPr indent="-419100" lvl="0" marL="4572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We have reached out to:</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UCP - United Cerebral Palsy</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NFB - National Federation for the Blind</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UAH DSS - Disability Support Services</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AIDB - Alabama Institute for Deaf and Blind</a:t>
            </a:r>
          </a:p>
          <a:p>
            <a:pPr indent="-419100" lvl="1" marL="9144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BristolBraille - RBD design team</a:t>
            </a:r>
          </a:p>
          <a:p>
            <a:pPr lvl="0">
              <a:spcBef>
                <a:spcPts val="0"/>
              </a:spcBef>
              <a:buNone/>
            </a:pPr>
            <a:r>
              <a:t/>
            </a:r>
            <a:endParaRPr sz="3000">
              <a:solidFill>
                <a:srgbClr val="F3F3F3"/>
              </a:solidFill>
              <a:latin typeface="Open Sans"/>
              <a:ea typeface="Open Sans"/>
              <a:cs typeface="Open Sans"/>
              <a:sym typeface="Open Sans"/>
            </a:endParaRPr>
          </a:p>
          <a:p>
            <a:pPr lvl="0" rtl="0">
              <a:spcBef>
                <a:spcPts val="0"/>
              </a:spcBef>
              <a:buNone/>
            </a:pPr>
            <a:r>
              <a:t/>
            </a:r>
            <a:endParaRPr sz="3000">
              <a:solidFill>
                <a:srgbClr val="F3F3F3"/>
              </a:solidFill>
              <a:latin typeface="Open Sans"/>
              <a:ea typeface="Open Sans"/>
              <a:cs typeface="Open Sans"/>
              <a:sym typeface="Open Sans"/>
            </a:endParaRPr>
          </a:p>
          <a:p>
            <a:pPr indent="-419100" lvl="0" marL="4572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UCP / TASC provided our initial product design review on Nov. 5</a:t>
            </a:r>
            <a:r>
              <a:rPr baseline="30000" lang="en-US" sz="3000">
                <a:solidFill>
                  <a:srgbClr val="F3F3F3"/>
                </a:solidFill>
                <a:latin typeface="Open Sans"/>
                <a:ea typeface="Open Sans"/>
                <a:cs typeface="Open Sans"/>
                <a:sym typeface="Open Sans"/>
              </a:rPr>
              <a:t>th</a:t>
            </a:r>
            <a:r>
              <a:rPr lang="en-US" sz="3000">
                <a:solidFill>
                  <a:srgbClr val="F3F3F3"/>
                </a:solidFill>
                <a:latin typeface="Open Sans"/>
                <a:ea typeface="Open Sans"/>
                <a:cs typeface="Open Sans"/>
                <a:sym typeface="Open Sans"/>
              </a:rPr>
              <a:t> and provided additional evaluation for the final design.</a:t>
            </a:r>
          </a:p>
        </p:txBody>
      </p:sp>
      <p:sp>
        <p:nvSpPr>
          <p:cNvPr id="103" name="Shape 103"/>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Purpose</a:t>
            </a:r>
          </a:p>
        </p:txBody>
      </p:sp>
      <p:sp>
        <p:nvSpPr>
          <p:cNvPr id="452" name="Shape 452"/>
          <p:cNvSpPr txBox="1"/>
          <p:nvPr/>
        </p:nvSpPr>
        <p:spPr>
          <a:xfrm>
            <a:off x="182880" y="1188720"/>
            <a:ext cx="9784200" cy="5486399"/>
          </a:xfrm>
          <a:prstGeom prst="rect">
            <a:avLst/>
          </a:prstGeom>
          <a:noFill/>
          <a:ln>
            <a:noFill/>
          </a:ln>
        </p:spPr>
        <p:txBody>
          <a:bodyPr anchorCtr="0" anchor="t" bIns="0" lIns="0" rIns="0" tIns="0">
            <a:noAutofit/>
          </a:bodyPr>
          <a:lstStyle/>
          <a:p>
            <a:pPr lvl="0" marR="0" rtl="0" algn="l">
              <a:spcBef>
                <a:spcPts val="0"/>
              </a:spcBef>
              <a:buNone/>
            </a:pPr>
            <a:r>
              <a:rPr lang="en-US" sz="3000">
                <a:solidFill>
                  <a:srgbClr val="F3F3F3"/>
                </a:solidFill>
                <a:latin typeface="Open Sans"/>
                <a:ea typeface="Open Sans"/>
                <a:cs typeface="Open Sans"/>
                <a:sym typeface="Open Sans"/>
              </a:rPr>
              <a:t>This program is helpful for anyone who is typing slowly.</a:t>
            </a:r>
          </a:p>
          <a:p>
            <a:pPr lvl="0" marR="0" rtl="0" algn="l">
              <a:spcBef>
                <a:spcPts val="0"/>
              </a:spcBef>
              <a:buNone/>
            </a:pPr>
            <a:r>
              <a:t/>
            </a:r>
            <a:endParaRPr sz="3000">
              <a:solidFill>
                <a:srgbClr val="F3F3F3"/>
              </a:solidFill>
              <a:latin typeface="Open Sans"/>
              <a:ea typeface="Open Sans"/>
              <a:cs typeface="Open Sans"/>
              <a:sym typeface="Open Sans"/>
            </a:endParaRPr>
          </a:p>
          <a:p>
            <a:pPr lvl="0" marR="0" rtl="0" algn="l">
              <a:spcBef>
                <a:spcPts val="0"/>
              </a:spcBef>
              <a:buNone/>
            </a:pPr>
            <a:r>
              <a:rPr lang="en-US" sz="3000">
                <a:solidFill>
                  <a:srgbClr val="F3F3F3"/>
                </a:solidFill>
                <a:latin typeface="Open Sans"/>
                <a:ea typeface="Open Sans"/>
                <a:cs typeface="Open Sans"/>
                <a:sym typeface="Open Sans"/>
              </a:rPr>
              <a:t>Saves the user time and effort</a:t>
            </a:r>
          </a:p>
          <a:p>
            <a:pPr lvl="0" marR="0" rtl="0" algn="l">
              <a:spcBef>
                <a:spcPts val="0"/>
              </a:spcBef>
              <a:buNone/>
            </a:pPr>
            <a:r>
              <a:t/>
            </a:r>
            <a:endParaRPr sz="3000">
              <a:solidFill>
                <a:srgbClr val="F3F3F3"/>
              </a:solidFill>
              <a:latin typeface="Open Sans"/>
              <a:ea typeface="Open Sans"/>
              <a:cs typeface="Open Sans"/>
              <a:sym typeface="Open Sans"/>
            </a:endParaRPr>
          </a:p>
          <a:p>
            <a:pPr lvl="0" marR="0" rtl="0" algn="l">
              <a:spcBef>
                <a:spcPts val="0"/>
              </a:spcBef>
              <a:buNone/>
            </a:pPr>
            <a:r>
              <a:rPr lang="en-US" sz="3000">
                <a:solidFill>
                  <a:srgbClr val="F3F3F3"/>
                </a:solidFill>
                <a:latin typeface="Open Sans"/>
                <a:ea typeface="Open Sans"/>
                <a:cs typeface="Open Sans"/>
                <a:sym typeface="Open Sans"/>
              </a:rPr>
              <a:t>The Chrome extension is more readily available to consumers.</a:t>
            </a:r>
          </a:p>
        </p:txBody>
      </p:sp>
      <p:sp>
        <p:nvSpPr>
          <p:cNvPr id="453" name="Shape 453"/>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7" name="Shape 457"/>
        <p:cNvGrpSpPr/>
        <p:nvPr/>
      </p:nvGrpSpPr>
      <p:grpSpPr>
        <a:xfrm>
          <a:off x="0" y="0"/>
          <a:ext cx="0" cy="0"/>
          <a:chOff x="0" y="0"/>
          <a:chExt cx="0" cy="0"/>
        </a:xfrm>
      </p:grpSpPr>
      <p:sp>
        <p:nvSpPr>
          <p:cNvPr id="458" name="Shape 458"/>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Logic</a:t>
            </a:r>
          </a:p>
        </p:txBody>
      </p:sp>
      <p:sp>
        <p:nvSpPr>
          <p:cNvPr id="459" name="Shape 459"/>
          <p:cNvSpPr txBox="1"/>
          <p:nvPr/>
        </p:nvSpPr>
        <p:spPr>
          <a:xfrm>
            <a:off x="182880" y="1188720"/>
            <a:ext cx="9784200" cy="5486399"/>
          </a:xfrm>
          <a:prstGeom prst="rect">
            <a:avLst/>
          </a:prstGeom>
          <a:noFill/>
          <a:ln>
            <a:noFill/>
          </a:ln>
        </p:spPr>
        <p:txBody>
          <a:bodyPr anchorCtr="0" anchor="t" bIns="0" lIns="0" rIns="0" tIns="0">
            <a:noAutofit/>
          </a:bodyPr>
          <a:lstStyle/>
          <a:p>
            <a:pPr lvl="0" marR="0" rtl="0" algn="l">
              <a:spcBef>
                <a:spcPts val="0"/>
              </a:spcBef>
              <a:buNone/>
            </a:pPr>
            <a:r>
              <a:rPr lang="en-US" sz="3000">
                <a:solidFill>
                  <a:srgbClr val="F3F3F3"/>
                </a:solidFill>
                <a:latin typeface="Open Sans"/>
                <a:ea typeface="Open Sans"/>
                <a:cs typeface="Open Sans"/>
                <a:sym typeface="Open Sans"/>
              </a:rPr>
              <a:t>Both versions of the program have identical logic behind their functionality. </a:t>
            </a:r>
          </a:p>
          <a:p>
            <a:pPr lvl="0" marR="0" rtl="0" algn="l">
              <a:spcBef>
                <a:spcPts val="0"/>
              </a:spcBef>
              <a:buNone/>
            </a:pPr>
            <a:r>
              <a:t/>
            </a:r>
            <a:endParaRPr sz="3000">
              <a:solidFill>
                <a:srgbClr val="F3F3F3"/>
              </a:solidFill>
              <a:latin typeface="Open Sans"/>
              <a:ea typeface="Open Sans"/>
              <a:cs typeface="Open Sans"/>
              <a:sym typeface="Open Sans"/>
            </a:endParaRPr>
          </a:p>
          <a:p>
            <a:pPr lvl="0" marR="0" rtl="0" algn="l">
              <a:spcBef>
                <a:spcPts val="0"/>
              </a:spcBef>
              <a:buNone/>
            </a:pPr>
            <a:r>
              <a:rPr lang="en-US" sz="3000">
                <a:solidFill>
                  <a:srgbClr val="F3F3F3"/>
                </a:solidFill>
                <a:latin typeface="Open Sans"/>
                <a:ea typeface="Open Sans"/>
                <a:cs typeface="Open Sans"/>
                <a:sym typeface="Open Sans"/>
              </a:rPr>
              <a:t>Text is retrieved from a keystroke listener</a:t>
            </a:r>
          </a:p>
          <a:p>
            <a:pPr lvl="0" marR="0" rtl="0" algn="l">
              <a:spcBef>
                <a:spcPts val="0"/>
              </a:spcBef>
              <a:buNone/>
            </a:pPr>
            <a:r>
              <a:t/>
            </a:r>
            <a:endParaRPr sz="3000">
              <a:solidFill>
                <a:srgbClr val="F3F3F3"/>
              </a:solidFill>
              <a:latin typeface="Open Sans"/>
              <a:ea typeface="Open Sans"/>
              <a:cs typeface="Open Sans"/>
              <a:sym typeface="Open Sans"/>
            </a:endParaRPr>
          </a:p>
          <a:p>
            <a:pPr lvl="0" marR="0" rtl="0" algn="l">
              <a:spcBef>
                <a:spcPts val="0"/>
              </a:spcBef>
              <a:buNone/>
            </a:pPr>
            <a:r>
              <a:rPr lang="en-US" sz="3000">
                <a:solidFill>
                  <a:srgbClr val="F3F3F3"/>
                </a:solidFill>
                <a:latin typeface="Open Sans"/>
                <a:ea typeface="Open Sans"/>
                <a:cs typeface="Open Sans"/>
                <a:sym typeface="Open Sans"/>
              </a:rPr>
              <a:t>Database table contains two columns, one for the word and another for how often that word has been used by the user.</a:t>
            </a:r>
          </a:p>
        </p:txBody>
      </p:sp>
      <p:sp>
        <p:nvSpPr>
          <p:cNvPr id="460" name="Shape 460"/>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Logic</a:t>
            </a:r>
          </a:p>
        </p:txBody>
      </p:sp>
      <p:sp>
        <p:nvSpPr>
          <p:cNvPr id="466" name="Shape 466"/>
          <p:cNvSpPr txBox="1"/>
          <p:nvPr/>
        </p:nvSpPr>
        <p:spPr>
          <a:xfrm>
            <a:off x="182880" y="1188720"/>
            <a:ext cx="9784200" cy="5486399"/>
          </a:xfrm>
          <a:prstGeom prst="rect">
            <a:avLst/>
          </a:prstGeom>
          <a:noFill/>
          <a:ln>
            <a:noFill/>
          </a:ln>
        </p:spPr>
        <p:txBody>
          <a:bodyPr anchorCtr="0" anchor="t" bIns="0" lIns="0" rIns="0" tIns="0">
            <a:noAutofit/>
          </a:bodyPr>
          <a:lstStyle/>
          <a:p>
            <a:pPr lvl="0" marR="0" rtl="0" algn="l">
              <a:spcBef>
                <a:spcPts val="0"/>
              </a:spcBef>
              <a:buNone/>
            </a:pPr>
            <a:r>
              <a:rPr lang="en-US" sz="3000">
                <a:solidFill>
                  <a:srgbClr val="F3F3F3"/>
                </a:solidFill>
                <a:latin typeface="Open Sans"/>
                <a:ea typeface="Open Sans"/>
                <a:cs typeface="Open Sans"/>
                <a:sym typeface="Open Sans"/>
              </a:rPr>
              <a:t>The SQL query used is:</a:t>
            </a:r>
          </a:p>
          <a:p>
            <a:pPr lvl="0" marR="0" rtl="0" algn="l">
              <a:spcBef>
                <a:spcPts val="0"/>
              </a:spcBef>
              <a:buNone/>
            </a:pPr>
            <a:r>
              <a:t/>
            </a:r>
            <a:endParaRPr sz="3000">
              <a:solidFill>
                <a:srgbClr val="F3F3F3"/>
              </a:solidFill>
              <a:latin typeface="Open Sans"/>
              <a:ea typeface="Open Sans"/>
              <a:cs typeface="Open Sans"/>
              <a:sym typeface="Open Sans"/>
            </a:endParaRPr>
          </a:p>
          <a:p>
            <a:pPr lvl="0" rtl="0">
              <a:lnSpc>
                <a:spcPct val="115000"/>
              </a:lnSpc>
              <a:spcBef>
                <a:spcPts val="0"/>
              </a:spcBef>
              <a:buNone/>
            </a:pPr>
            <a:r>
              <a:rPr lang="en-US" sz="2400">
                <a:solidFill>
                  <a:srgbClr val="FFFFFF"/>
                </a:solidFill>
              </a:rPr>
              <a:t>“SELECT WORD FROM dictionary WHERE WORD LIKE '" + arg + "%' ORDER BY COUNT DESC LIMIT 5;”</a:t>
            </a:r>
          </a:p>
          <a:p>
            <a:pPr lvl="0" rtl="0">
              <a:lnSpc>
                <a:spcPct val="115000"/>
              </a:lnSpc>
              <a:spcBef>
                <a:spcPts val="0"/>
              </a:spcBef>
              <a:buNone/>
            </a:pPr>
            <a:r>
              <a:t/>
            </a:r>
            <a:endParaRPr sz="2400">
              <a:solidFill>
                <a:srgbClr val="FFFFFF"/>
              </a:solidFill>
            </a:endParaRPr>
          </a:p>
          <a:p>
            <a:pPr lvl="0" rtl="0">
              <a:spcBef>
                <a:spcPts val="0"/>
              </a:spcBef>
              <a:buClr>
                <a:schemeClr val="dk1"/>
              </a:buClr>
              <a:buSzPct val="36666"/>
              <a:buFont typeface="Arial"/>
              <a:buNone/>
            </a:pPr>
            <a:r>
              <a:rPr lang="en-US" sz="3000">
                <a:solidFill>
                  <a:srgbClr val="F3F3F3"/>
                </a:solidFill>
                <a:latin typeface="Open Sans"/>
                <a:ea typeface="Open Sans"/>
                <a:cs typeface="Open Sans"/>
                <a:sym typeface="Open Sans"/>
              </a:rPr>
              <a:t>This query returns 5 values in order of the likelihood that they are the intended word.</a:t>
            </a:r>
          </a:p>
          <a:p>
            <a:pPr lvl="0" marR="0" rtl="0" algn="l">
              <a:spcBef>
                <a:spcPts val="0"/>
              </a:spcBef>
              <a:buNone/>
            </a:pPr>
            <a:r>
              <a:t/>
            </a:r>
            <a:endParaRPr sz="3000">
              <a:solidFill>
                <a:srgbClr val="F3F3F3"/>
              </a:solidFill>
              <a:latin typeface="Open Sans"/>
              <a:ea typeface="Open Sans"/>
              <a:cs typeface="Open Sans"/>
              <a:sym typeface="Open Sans"/>
            </a:endParaRPr>
          </a:p>
        </p:txBody>
      </p:sp>
      <p:sp>
        <p:nvSpPr>
          <p:cNvPr id="467" name="Shape 467"/>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 name="Shape 471"/>
        <p:cNvGrpSpPr/>
        <p:nvPr/>
      </p:nvGrpSpPr>
      <p:grpSpPr>
        <a:xfrm>
          <a:off x="0" y="0"/>
          <a:ext cx="0" cy="0"/>
          <a:chOff x="0" y="0"/>
          <a:chExt cx="0" cy="0"/>
        </a:xfrm>
      </p:grpSpPr>
      <p:sp>
        <p:nvSpPr>
          <p:cNvPr id="472" name="Shape 472"/>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Timeline</a:t>
            </a:r>
          </a:p>
        </p:txBody>
      </p:sp>
      <p:sp>
        <p:nvSpPr>
          <p:cNvPr id="473" name="Shape 473"/>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474" name="Shape 474"/>
          <p:cNvPicPr preferRelativeResize="0"/>
          <p:nvPr/>
        </p:nvPicPr>
        <p:blipFill>
          <a:blip r:embed="rId3">
            <a:alphaModFix/>
          </a:blip>
          <a:stretch>
            <a:fillRect/>
          </a:stretch>
        </p:blipFill>
        <p:spPr>
          <a:xfrm>
            <a:off x="111713" y="2118937"/>
            <a:ext cx="9856275" cy="3605450"/>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b="0" i="0" lang="en-US" sz="4800" u="none" cap="none" strike="noStrike">
                <a:latin typeface="Roboto"/>
                <a:ea typeface="Roboto"/>
                <a:cs typeface="Roboto"/>
                <a:sym typeface="Roboto"/>
              </a:rPr>
              <a:t>Timeline</a:t>
            </a:r>
          </a:p>
        </p:txBody>
      </p:sp>
      <p:sp>
        <p:nvSpPr>
          <p:cNvPr id="480" name="Shape 480"/>
          <p:cNvSpPr txBox="1"/>
          <p:nvPr/>
        </p:nvSpPr>
        <p:spPr>
          <a:xfrm>
            <a:off x="182880" y="1188720"/>
            <a:ext cx="9784200" cy="5486399"/>
          </a:xfrm>
          <a:prstGeom prst="rect">
            <a:avLst/>
          </a:prstGeom>
          <a:noFill/>
          <a:ln>
            <a:noFill/>
          </a:ln>
        </p:spPr>
        <p:txBody>
          <a:bodyPr anchorCtr="0" anchor="t" bIns="0" lIns="0" rIns="0" tIns="0">
            <a:noAutofit/>
          </a:bodyPr>
          <a:lstStyle/>
          <a:p>
            <a:pPr lvl="0">
              <a:spcBef>
                <a:spcPts val="0"/>
              </a:spcBef>
              <a:buNone/>
            </a:pPr>
            <a:r>
              <a:rPr lang="en-US" sz="2400">
                <a:solidFill>
                  <a:srgbClr val="FFFFFF"/>
                </a:solidFill>
                <a:latin typeface="Open Sans"/>
                <a:ea typeface="Open Sans"/>
                <a:cs typeface="Open Sans"/>
                <a:sym typeface="Open Sans"/>
              </a:rPr>
              <a:t>October</a:t>
            </a:r>
            <a:r>
              <a:rPr lang="en-US" sz="2400">
                <a:solidFill>
                  <a:schemeClr val="lt1"/>
                </a:solidFill>
                <a:latin typeface="Open Sans"/>
                <a:ea typeface="Open Sans"/>
                <a:cs typeface="Open Sans"/>
                <a:sym typeface="Open Sans"/>
              </a:rPr>
              <a:t>—</a:t>
            </a:r>
            <a:r>
              <a:rPr lang="en-US" sz="2400">
                <a:solidFill>
                  <a:srgbClr val="FFFFFF"/>
                </a:solidFill>
                <a:latin typeface="Open Sans"/>
                <a:ea typeface="Open Sans"/>
                <a:cs typeface="Open Sans"/>
                <a:sym typeface="Open Sans"/>
              </a:rPr>
              <a:t>Continue Research and establish contact with our customer.</a:t>
            </a:r>
          </a:p>
          <a:p>
            <a:pPr lvl="0" rtl="0">
              <a:spcBef>
                <a:spcPts val="0"/>
              </a:spcBef>
              <a:buNone/>
            </a:pPr>
            <a:r>
              <a:t/>
            </a:r>
            <a:endParaRPr sz="2400">
              <a:solidFill>
                <a:srgbClr val="FFFFFF"/>
              </a:solidFill>
              <a:latin typeface="Open Sans"/>
              <a:ea typeface="Open Sans"/>
              <a:cs typeface="Open Sans"/>
              <a:sym typeface="Open Sans"/>
            </a:endParaRPr>
          </a:p>
          <a:p>
            <a:pPr lvl="0">
              <a:spcBef>
                <a:spcPts val="0"/>
              </a:spcBef>
              <a:buNone/>
            </a:pPr>
            <a:r>
              <a:rPr lang="en-US" sz="2400">
                <a:solidFill>
                  <a:srgbClr val="FFFFFF"/>
                </a:solidFill>
                <a:latin typeface="Open Sans"/>
                <a:ea typeface="Open Sans"/>
                <a:cs typeface="Open Sans"/>
                <a:sym typeface="Open Sans"/>
              </a:rPr>
              <a:t>November—Begin Construction for our Keyboard prototype. Begin AT Button.</a:t>
            </a:r>
          </a:p>
          <a:p>
            <a:pPr lvl="0" rtl="0">
              <a:spcBef>
                <a:spcPts val="0"/>
              </a:spcBef>
              <a:buNone/>
            </a:pPr>
            <a:r>
              <a:t/>
            </a:r>
            <a:endParaRPr sz="2400">
              <a:solidFill>
                <a:srgbClr val="FFFFFF"/>
              </a:solidFill>
              <a:latin typeface="Open Sans"/>
              <a:ea typeface="Open Sans"/>
              <a:cs typeface="Open Sans"/>
              <a:sym typeface="Open Sans"/>
            </a:endParaRPr>
          </a:p>
          <a:p>
            <a:pPr lvl="0">
              <a:spcBef>
                <a:spcPts val="0"/>
              </a:spcBef>
              <a:buClr>
                <a:schemeClr val="dk1"/>
              </a:buClr>
              <a:buSzPct val="45833"/>
              <a:buFont typeface="Arial"/>
              <a:buNone/>
            </a:pPr>
            <a:r>
              <a:rPr lang="en-US" sz="2400">
                <a:solidFill>
                  <a:srgbClr val="FFFFFF"/>
                </a:solidFill>
                <a:latin typeface="Open Sans"/>
                <a:ea typeface="Open Sans"/>
                <a:cs typeface="Open Sans"/>
                <a:sym typeface="Open Sans"/>
              </a:rPr>
              <a:t>December—Evaluating Go/No Go milestone.</a:t>
            </a:r>
          </a:p>
          <a:p>
            <a:pPr lvl="0" rtl="0">
              <a:spcBef>
                <a:spcPts val="0"/>
              </a:spcBef>
              <a:buClr>
                <a:schemeClr val="dk1"/>
              </a:buClr>
              <a:buFont typeface="Arial"/>
              <a:buNone/>
            </a:pPr>
            <a:r>
              <a:t/>
            </a:r>
            <a:endParaRPr sz="2400">
              <a:solidFill>
                <a:srgbClr val="FFFFFF"/>
              </a:solidFill>
              <a:latin typeface="Open Sans"/>
              <a:ea typeface="Open Sans"/>
              <a:cs typeface="Open Sans"/>
              <a:sym typeface="Open Sans"/>
            </a:endParaRPr>
          </a:p>
          <a:p>
            <a:pPr lvl="0">
              <a:spcBef>
                <a:spcPts val="0"/>
              </a:spcBef>
              <a:buClr>
                <a:schemeClr val="dk1"/>
              </a:buClr>
              <a:buSzPct val="45833"/>
              <a:buFont typeface="Arial"/>
              <a:buNone/>
            </a:pPr>
            <a:r>
              <a:rPr lang="en-US" sz="2400">
                <a:solidFill>
                  <a:srgbClr val="FFFFFF"/>
                </a:solidFill>
                <a:latin typeface="Open Sans"/>
                <a:ea typeface="Open Sans"/>
                <a:cs typeface="Open Sans"/>
                <a:sym typeface="Open Sans"/>
              </a:rPr>
              <a:t>January—Continue the development of hardware/software systems.</a:t>
            </a:r>
          </a:p>
          <a:p>
            <a:pPr lvl="0" rtl="0">
              <a:spcBef>
                <a:spcPts val="0"/>
              </a:spcBef>
              <a:buClr>
                <a:schemeClr val="dk1"/>
              </a:buClr>
              <a:buFont typeface="Arial"/>
              <a:buNone/>
            </a:pPr>
            <a:r>
              <a:t/>
            </a:r>
            <a:endParaRPr sz="2400">
              <a:solidFill>
                <a:srgbClr val="FFFFFF"/>
              </a:solidFill>
              <a:latin typeface="Open Sans"/>
              <a:ea typeface="Open Sans"/>
              <a:cs typeface="Open Sans"/>
              <a:sym typeface="Open Sans"/>
            </a:endParaRPr>
          </a:p>
          <a:p>
            <a:pPr lvl="0">
              <a:spcBef>
                <a:spcPts val="0"/>
              </a:spcBef>
              <a:buClr>
                <a:schemeClr val="dk1"/>
              </a:buClr>
              <a:buSzPct val="45833"/>
              <a:buFont typeface="Arial"/>
              <a:buNone/>
            </a:pPr>
            <a:r>
              <a:rPr lang="en-US" sz="2400">
                <a:solidFill>
                  <a:srgbClr val="FFFFFF"/>
                </a:solidFill>
                <a:latin typeface="Open Sans"/>
                <a:ea typeface="Open Sans"/>
                <a:cs typeface="Open Sans"/>
                <a:sym typeface="Open Sans"/>
              </a:rPr>
              <a:t>February—Integration testing between the hardware and software.</a:t>
            </a:r>
          </a:p>
          <a:p>
            <a:pPr lvl="0" rtl="0">
              <a:spcBef>
                <a:spcPts val="0"/>
              </a:spcBef>
              <a:buClr>
                <a:schemeClr val="dk1"/>
              </a:buClr>
              <a:buFont typeface="Arial"/>
              <a:buNone/>
            </a:pPr>
            <a:r>
              <a:t/>
            </a:r>
            <a:endParaRPr sz="2400">
              <a:solidFill>
                <a:srgbClr val="FFFFFF"/>
              </a:solidFill>
              <a:latin typeface="Open Sans"/>
              <a:ea typeface="Open Sans"/>
              <a:cs typeface="Open Sans"/>
              <a:sym typeface="Open Sans"/>
            </a:endParaRPr>
          </a:p>
          <a:p>
            <a:pPr lvl="0">
              <a:spcBef>
                <a:spcPts val="0"/>
              </a:spcBef>
              <a:buClr>
                <a:schemeClr val="dk1"/>
              </a:buClr>
              <a:buSzPct val="45833"/>
              <a:buFont typeface="Arial"/>
              <a:buNone/>
            </a:pPr>
            <a:r>
              <a:rPr lang="en-US" sz="2400">
                <a:solidFill>
                  <a:srgbClr val="FFFFFF"/>
                </a:solidFill>
                <a:latin typeface="Open Sans"/>
                <a:ea typeface="Open Sans"/>
                <a:cs typeface="Open Sans"/>
                <a:sym typeface="Open Sans"/>
              </a:rPr>
              <a:t>March—Implement final changes.</a:t>
            </a:r>
          </a:p>
          <a:p>
            <a:pPr lvl="0">
              <a:spcBef>
                <a:spcPts val="0"/>
              </a:spcBef>
              <a:buClr>
                <a:schemeClr val="dk1"/>
              </a:buClr>
              <a:buFont typeface="Arial"/>
              <a:buNone/>
            </a:pPr>
            <a:r>
              <a:t/>
            </a:r>
            <a:endParaRPr sz="2400">
              <a:solidFill>
                <a:srgbClr val="FFFFFF"/>
              </a:solidFill>
              <a:latin typeface="Open Sans"/>
              <a:ea typeface="Open Sans"/>
              <a:cs typeface="Open Sans"/>
              <a:sym typeface="Open Sans"/>
            </a:endParaRPr>
          </a:p>
          <a:p>
            <a:pPr lvl="0" rtl="0">
              <a:spcBef>
                <a:spcPts val="0"/>
              </a:spcBef>
              <a:buClr>
                <a:schemeClr val="dk1"/>
              </a:buClr>
              <a:buSzPct val="45833"/>
              <a:buFont typeface="Arial"/>
              <a:buNone/>
            </a:pPr>
            <a:r>
              <a:rPr lang="en-US" sz="2400">
                <a:solidFill>
                  <a:srgbClr val="FFFFFF"/>
                </a:solidFill>
                <a:latin typeface="Open Sans"/>
                <a:ea typeface="Open Sans"/>
                <a:cs typeface="Open Sans"/>
                <a:sym typeface="Open Sans"/>
              </a:rPr>
              <a:t>April—Deliver products to TASC.</a:t>
            </a:r>
          </a:p>
        </p:txBody>
      </p:sp>
      <p:sp>
        <p:nvSpPr>
          <p:cNvPr id="481" name="Shape 481"/>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Development </a:t>
            </a:r>
            <a:r>
              <a:rPr b="0" i="0" lang="en-US" sz="4800" u="none" cap="none" strike="noStrike">
                <a:latin typeface="Roboto"/>
                <a:ea typeface="Roboto"/>
                <a:cs typeface="Roboto"/>
                <a:sym typeface="Roboto"/>
              </a:rPr>
              <a:t>Costs</a:t>
            </a:r>
          </a:p>
        </p:txBody>
      </p:sp>
      <p:sp>
        <p:nvSpPr>
          <p:cNvPr id="487" name="Shape 487"/>
          <p:cNvSpPr txBox="1"/>
          <p:nvPr/>
        </p:nvSpPr>
        <p:spPr>
          <a:xfrm>
            <a:off x="182880" y="1188720"/>
            <a:ext cx="9784200" cy="5486399"/>
          </a:xfrm>
          <a:prstGeom prst="rect">
            <a:avLst/>
          </a:prstGeom>
          <a:noFill/>
          <a:ln>
            <a:noFill/>
          </a:ln>
        </p:spPr>
        <p:txBody>
          <a:bodyPr anchorCtr="0" anchor="t" bIns="0" lIns="0" rIns="0" tIns="0">
            <a:noAutofit/>
          </a:bodyPr>
          <a:lstStyle/>
          <a:p>
            <a:pPr lvl="0">
              <a:spcBef>
                <a:spcPts val="0"/>
              </a:spcBef>
              <a:buClr>
                <a:schemeClr val="dk1"/>
              </a:buClr>
              <a:buSzPct val="45833"/>
              <a:buFont typeface="Arial"/>
              <a:buNone/>
            </a:pPr>
            <a:r>
              <a:rPr lang="en-US" sz="2400">
                <a:solidFill>
                  <a:schemeClr val="lt1"/>
                </a:solidFill>
                <a:latin typeface="Open Sans"/>
                <a:ea typeface="Open Sans"/>
                <a:cs typeface="Open Sans"/>
                <a:sym typeface="Open Sans"/>
              </a:rPr>
              <a:t>October		—		$93.72	Development Boards, Microcontrollers</a:t>
            </a:r>
          </a:p>
          <a:p>
            <a:pPr lvl="0">
              <a:spcBef>
                <a:spcPts val="0"/>
              </a:spcBef>
              <a:buClr>
                <a:schemeClr val="dk1"/>
              </a:buClr>
              <a:buFont typeface="Arial"/>
              <a:buNone/>
            </a:pPr>
            <a:r>
              <a:t/>
            </a:r>
            <a:endParaRPr sz="2400">
              <a:solidFill>
                <a:schemeClr val="lt1"/>
              </a:solidFill>
              <a:latin typeface="Open Sans"/>
              <a:ea typeface="Open Sans"/>
              <a:cs typeface="Open Sans"/>
              <a:sym typeface="Open Sans"/>
            </a:endParaRPr>
          </a:p>
          <a:p>
            <a:pPr lvl="0">
              <a:spcBef>
                <a:spcPts val="0"/>
              </a:spcBef>
              <a:buClr>
                <a:schemeClr val="dk1"/>
              </a:buClr>
              <a:buSzPct val="45833"/>
              <a:buFont typeface="Arial"/>
              <a:buNone/>
            </a:pPr>
            <a:r>
              <a:rPr lang="en-US" sz="2400">
                <a:solidFill>
                  <a:schemeClr val="lt1"/>
                </a:solidFill>
                <a:latin typeface="Open Sans"/>
                <a:ea typeface="Open Sans"/>
                <a:cs typeface="Open Sans"/>
                <a:sym typeface="Open Sans"/>
              </a:rPr>
              <a:t>November	—		$19.48	Mono socket cables</a:t>
            </a:r>
          </a:p>
          <a:p>
            <a:pPr lvl="0">
              <a:spcBef>
                <a:spcPts val="0"/>
              </a:spcBef>
              <a:buClr>
                <a:schemeClr val="dk1"/>
              </a:buClr>
              <a:buFont typeface="Arial"/>
              <a:buNone/>
            </a:pPr>
            <a:r>
              <a:t/>
            </a:r>
            <a:endParaRPr sz="2400">
              <a:solidFill>
                <a:schemeClr val="lt1"/>
              </a:solidFill>
              <a:latin typeface="Open Sans"/>
              <a:ea typeface="Open Sans"/>
              <a:cs typeface="Open Sans"/>
              <a:sym typeface="Open Sans"/>
            </a:endParaRPr>
          </a:p>
          <a:p>
            <a:pPr lvl="0">
              <a:spcBef>
                <a:spcPts val="0"/>
              </a:spcBef>
              <a:buClr>
                <a:schemeClr val="dk1"/>
              </a:buClr>
              <a:buSzPct val="45833"/>
              <a:buFont typeface="Arial"/>
              <a:buNone/>
            </a:pPr>
            <a:r>
              <a:rPr lang="en-US" sz="2400">
                <a:solidFill>
                  <a:schemeClr val="lt1"/>
                </a:solidFill>
                <a:latin typeface="Open Sans"/>
                <a:ea typeface="Open Sans"/>
                <a:cs typeface="Open Sans"/>
                <a:sym typeface="Open Sans"/>
              </a:rPr>
              <a:t>December	—		$144.32	Plywood and Acrylic sheets</a:t>
            </a:r>
          </a:p>
          <a:p>
            <a:pPr lvl="0">
              <a:spcBef>
                <a:spcPts val="0"/>
              </a:spcBef>
              <a:buClr>
                <a:schemeClr val="dk1"/>
              </a:buClr>
              <a:buFont typeface="Arial"/>
              <a:buNone/>
            </a:pPr>
            <a:r>
              <a:t/>
            </a:r>
            <a:endParaRPr sz="2400">
              <a:solidFill>
                <a:schemeClr val="lt1"/>
              </a:solidFill>
              <a:latin typeface="Open Sans"/>
              <a:ea typeface="Open Sans"/>
              <a:cs typeface="Open Sans"/>
              <a:sym typeface="Open Sans"/>
            </a:endParaRPr>
          </a:p>
          <a:p>
            <a:pPr lvl="0">
              <a:spcBef>
                <a:spcPts val="0"/>
              </a:spcBef>
              <a:buClr>
                <a:schemeClr val="dk1"/>
              </a:buClr>
              <a:buSzPct val="45833"/>
              <a:buFont typeface="Arial"/>
              <a:buNone/>
            </a:pPr>
            <a:r>
              <a:rPr lang="en-US" sz="2400">
                <a:solidFill>
                  <a:schemeClr val="lt1"/>
                </a:solidFill>
                <a:latin typeface="Open Sans"/>
                <a:ea typeface="Open Sans"/>
                <a:cs typeface="Open Sans"/>
                <a:sym typeface="Open Sans"/>
              </a:rPr>
              <a:t>January		—		$88.42	Switches, Bolts</a:t>
            </a:r>
          </a:p>
          <a:p>
            <a:pPr lvl="0">
              <a:spcBef>
                <a:spcPts val="0"/>
              </a:spcBef>
              <a:buClr>
                <a:schemeClr val="dk1"/>
              </a:buClr>
              <a:buFont typeface="Arial"/>
              <a:buNone/>
            </a:pPr>
            <a:r>
              <a:t/>
            </a:r>
            <a:endParaRPr sz="2400">
              <a:solidFill>
                <a:schemeClr val="lt1"/>
              </a:solidFill>
              <a:latin typeface="Open Sans"/>
              <a:ea typeface="Open Sans"/>
              <a:cs typeface="Open Sans"/>
              <a:sym typeface="Open Sans"/>
            </a:endParaRPr>
          </a:p>
          <a:p>
            <a:pPr lvl="0">
              <a:spcBef>
                <a:spcPts val="0"/>
              </a:spcBef>
              <a:buClr>
                <a:schemeClr val="dk1"/>
              </a:buClr>
              <a:buSzPct val="45833"/>
              <a:buFont typeface="Arial"/>
              <a:buNone/>
            </a:pPr>
            <a:r>
              <a:rPr lang="en-US" sz="2400">
                <a:solidFill>
                  <a:schemeClr val="lt1"/>
                </a:solidFill>
                <a:latin typeface="Open Sans"/>
                <a:ea typeface="Open Sans"/>
                <a:cs typeface="Open Sans"/>
                <a:sym typeface="Open Sans"/>
              </a:rPr>
              <a:t>February		—		$35.68	Test Hardware</a:t>
            </a:r>
          </a:p>
          <a:p>
            <a:pPr lvl="0">
              <a:spcBef>
                <a:spcPts val="0"/>
              </a:spcBef>
              <a:buClr>
                <a:schemeClr val="dk1"/>
              </a:buClr>
              <a:buFont typeface="Arial"/>
              <a:buNone/>
            </a:pPr>
            <a:r>
              <a:t/>
            </a:r>
            <a:endParaRPr sz="2400">
              <a:solidFill>
                <a:schemeClr val="lt1"/>
              </a:solidFill>
              <a:latin typeface="Open Sans"/>
              <a:ea typeface="Open Sans"/>
              <a:cs typeface="Open Sans"/>
              <a:sym typeface="Open Sans"/>
            </a:endParaRPr>
          </a:p>
          <a:p>
            <a:pPr lvl="0">
              <a:spcBef>
                <a:spcPts val="0"/>
              </a:spcBef>
              <a:buClr>
                <a:schemeClr val="dk1"/>
              </a:buClr>
              <a:buSzPct val="45833"/>
              <a:buFont typeface="Arial"/>
              <a:buNone/>
            </a:pPr>
            <a:r>
              <a:rPr lang="en-US" sz="2400">
                <a:solidFill>
                  <a:schemeClr val="lt1"/>
                </a:solidFill>
                <a:latin typeface="Open Sans"/>
                <a:ea typeface="Open Sans"/>
                <a:cs typeface="Open Sans"/>
                <a:sym typeface="Open Sans"/>
              </a:rPr>
              <a:t>March			—		$49.55	Test Hardware</a:t>
            </a:r>
          </a:p>
          <a:p>
            <a:pPr lvl="0">
              <a:spcBef>
                <a:spcPts val="0"/>
              </a:spcBef>
              <a:buClr>
                <a:schemeClr val="dk1"/>
              </a:buClr>
              <a:buFont typeface="Arial"/>
              <a:buNone/>
            </a:pPr>
            <a:r>
              <a:t/>
            </a:r>
            <a:endParaRPr sz="2400">
              <a:solidFill>
                <a:schemeClr val="lt1"/>
              </a:solidFill>
              <a:latin typeface="Open Sans"/>
              <a:ea typeface="Open Sans"/>
              <a:cs typeface="Open Sans"/>
              <a:sym typeface="Open Sans"/>
            </a:endParaRPr>
          </a:p>
          <a:p>
            <a:pPr lvl="0">
              <a:spcBef>
                <a:spcPts val="0"/>
              </a:spcBef>
              <a:buNone/>
            </a:pPr>
            <a:r>
              <a:rPr lang="en-US" sz="2400">
                <a:solidFill>
                  <a:schemeClr val="lt1"/>
                </a:solidFill>
                <a:latin typeface="Open Sans"/>
                <a:ea typeface="Open Sans"/>
                <a:cs typeface="Open Sans"/>
                <a:sym typeface="Open Sans"/>
              </a:rPr>
              <a:t>April			—		$39.24	Packaging</a:t>
            </a:r>
          </a:p>
          <a:p>
            <a:pPr lvl="0">
              <a:spcBef>
                <a:spcPts val="0"/>
              </a:spcBef>
              <a:buNone/>
            </a:pPr>
            <a:r>
              <a:t/>
            </a:r>
            <a:endParaRPr sz="2400">
              <a:solidFill>
                <a:schemeClr val="lt1"/>
              </a:solidFill>
              <a:latin typeface="Open Sans"/>
              <a:ea typeface="Open Sans"/>
              <a:cs typeface="Open Sans"/>
              <a:sym typeface="Open Sans"/>
            </a:endParaRPr>
          </a:p>
          <a:p>
            <a:pPr lvl="0" rtl="0">
              <a:spcBef>
                <a:spcPts val="0"/>
              </a:spcBef>
              <a:buClr>
                <a:schemeClr val="dk1"/>
              </a:buClr>
              <a:buSzPct val="45833"/>
              <a:buFont typeface="Arial"/>
              <a:buNone/>
            </a:pPr>
            <a:r>
              <a:rPr lang="en-US" sz="2400">
                <a:solidFill>
                  <a:schemeClr val="lt1"/>
                </a:solidFill>
                <a:latin typeface="Open Sans"/>
                <a:ea typeface="Open Sans"/>
                <a:cs typeface="Open Sans"/>
                <a:sym typeface="Open Sans"/>
              </a:rPr>
              <a:t>TOTAL COST: $470.41					*More in depth on our Github</a:t>
            </a:r>
          </a:p>
        </p:txBody>
      </p:sp>
      <p:sp>
        <p:nvSpPr>
          <p:cNvPr id="488" name="Shape 488"/>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sp>
        <p:nvSpPr>
          <p:cNvPr id="493" name="Shape 493"/>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Approximated Product </a:t>
            </a:r>
            <a:r>
              <a:rPr b="0" i="0" lang="en-US" sz="4800" u="none" cap="none" strike="noStrike">
                <a:latin typeface="Roboto"/>
                <a:ea typeface="Roboto"/>
                <a:cs typeface="Roboto"/>
                <a:sym typeface="Roboto"/>
              </a:rPr>
              <a:t>Costs</a:t>
            </a:r>
          </a:p>
        </p:txBody>
      </p:sp>
      <p:sp>
        <p:nvSpPr>
          <p:cNvPr id="494" name="Shape 494"/>
          <p:cNvSpPr txBox="1"/>
          <p:nvPr/>
        </p:nvSpPr>
        <p:spPr>
          <a:xfrm>
            <a:off x="182880" y="1188720"/>
            <a:ext cx="9784200" cy="5486399"/>
          </a:xfrm>
          <a:prstGeom prst="rect">
            <a:avLst/>
          </a:prstGeom>
          <a:noFill/>
          <a:ln>
            <a:noFill/>
          </a:ln>
        </p:spPr>
        <p:txBody>
          <a:bodyPr anchorCtr="0" anchor="t" bIns="0" lIns="0" rIns="0" tIns="0">
            <a:noAutofit/>
          </a:bodyPr>
          <a:lstStyle/>
          <a:p>
            <a:pPr lvl="0">
              <a:spcBef>
                <a:spcPts val="0"/>
              </a:spcBef>
              <a:buNone/>
            </a:pPr>
            <a:r>
              <a:t/>
            </a:r>
            <a:endParaRPr sz="2400">
              <a:solidFill>
                <a:schemeClr val="lt1"/>
              </a:solidFill>
              <a:latin typeface="Open Sans"/>
              <a:ea typeface="Open Sans"/>
              <a:cs typeface="Open Sans"/>
              <a:sym typeface="Open Sans"/>
            </a:endParaRPr>
          </a:p>
          <a:p>
            <a:pPr lvl="0">
              <a:spcBef>
                <a:spcPts val="0"/>
              </a:spcBef>
              <a:buNone/>
            </a:pPr>
            <a:r>
              <a:t/>
            </a:r>
            <a:endParaRPr sz="2400">
              <a:solidFill>
                <a:schemeClr val="lt1"/>
              </a:solidFill>
              <a:latin typeface="Open Sans"/>
              <a:ea typeface="Open Sans"/>
              <a:cs typeface="Open Sans"/>
              <a:sym typeface="Open Sans"/>
            </a:endParaRPr>
          </a:p>
          <a:p>
            <a:pPr lvl="0">
              <a:spcBef>
                <a:spcPts val="0"/>
              </a:spcBef>
              <a:buNone/>
            </a:pPr>
            <a:r>
              <a:t/>
            </a:r>
            <a:endParaRPr sz="2400">
              <a:solidFill>
                <a:schemeClr val="lt1"/>
              </a:solidFill>
              <a:latin typeface="Open Sans"/>
              <a:ea typeface="Open Sans"/>
              <a:cs typeface="Open Sans"/>
              <a:sym typeface="Open Sans"/>
            </a:endParaRPr>
          </a:p>
          <a:p>
            <a:pPr lvl="0">
              <a:spcBef>
                <a:spcPts val="0"/>
              </a:spcBef>
              <a:buNone/>
            </a:pPr>
            <a:r>
              <a:t/>
            </a:r>
            <a:endParaRPr sz="2400">
              <a:solidFill>
                <a:schemeClr val="lt1"/>
              </a:solidFill>
              <a:latin typeface="Open Sans"/>
              <a:ea typeface="Open Sans"/>
              <a:cs typeface="Open Sans"/>
              <a:sym typeface="Open Sans"/>
            </a:endParaRPr>
          </a:p>
          <a:p>
            <a:pPr lvl="0">
              <a:spcBef>
                <a:spcPts val="0"/>
              </a:spcBef>
              <a:buNone/>
            </a:pPr>
            <a:r>
              <a:t/>
            </a:r>
            <a:endParaRPr sz="2400">
              <a:solidFill>
                <a:schemeClr val="lt1"/>
              </a:solidFill>
              <a:latin typeface="Open Sans"/>
              <a:ea typeface="Open Sans"/>
              <a:cs typeface="Open Sans"/>
              <a:sym typeface="Open Sans"/>
            </a:endParaRPr>
          </a:p>
          <a:p>
            <a:pPr lvl="0">
              <a:spcBef>
                <a:spcPts val="0"/>
              </a:spcBef>
              <a:buNone/>
            </a:pPr>
            <a:r>
              <a:t/>
            </a:r>
            <a:endParaRPr sz="2400">
              <a:solidFill>
                <a:schemeClr val="lt1"/>
              </a:solidFill>
              <a:latin typeface="Open Sans"/>
              <a:ea typeface="Open Sans"/>
              <a:cs typeface="Open Sans"/>
              <a:sym typeface="Open Sans"/>
            </a:endParaRPr>
          </a:p>
          <a:p>
            <a:pPr lvl="0">
              <a:spcBef>
                <a:spcPts val="0"/>
              </a:spcBef>
              <a:buNone/>
            </a:pPr>
            <a:r>
              <a:t/>
            </a:r>
            <a:endParaRPr sz="2400">
              <a:solidFill>
                <a:schemeClr val="lt1"/>
              </a:solidFill>
              <a:latin typeface="Open Sans"/>
              <a:ea typeface="Open Sans"/>
              <a:cs typeface="Open Sans"/>
              <a:sym typeface="Open Sans"/>
            </a:endParaRPr>
          </a:p>
          <a:p>
            <a:pPr lvl="0">
              <a:spcBef>
                <a:spcPts val="0"/>
              </a:spcBef>
              <a:buNone/>
            </a:pPr>
            <a:r>
              <a:t/>
            </a:r>
            <a:endParaRPr sz="2400">
              <a:solidFill>
                <a:schemeClr val="lt1"/>
              </a:solidFill>
              <a:latin typeface="Open Sans"/>
              <a:ea typeface="Open Sans"/>
              <a:cs typeface="Open Sans"/>
              <a:sym typeface="Open Sans"/>
            </a:endParaRPr>
          </a:p>
          <a:p>
            <a:pPr lvl="0" rtl="0">
              <a:spcBef>
                <a:spcPts val="0"/>
              </a:spcBef>
              <a:buNone/>
            </a:pPr>
            <a:r>
              <a:t/>
            </a:r>
            <a:endParaRPr sz="3000">
              <a:solidFill>
                <a:srgbClr val="F3F3F3"/>
              </a:solidFill>
              <a:latin typeface="Open Sans"/>
              <a:ea typeface="Open Sans"/>
              <a:cs typeface="Open Sans"/>
              <a:sym typeface="Open Sans"/>
            </a:endParaRPr>
          </a:p>
        </p:txBody>
      </p:sp>
      <p:sp>
        <p:nvSpPr>
          <p:cNvPr id="495" name="Shape 495"/>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496" name="Shape 496"/>
          <p:cNvPicPr preferRelativeResize="0"/>
          <p:nvPr/>
        </p:nvPicPr>
        <p:blipFill rotWithShape="1">
          <a:blip r:embed="rId3">
            <a:alphaModFix/>
          </a:blip>
          <a:srcRect b="0" l="0" r="0" t="15397"/>
          <a:stretch/>
        </p:blipFill>
        <p:spPr>
          <a:xfrm>
            <a:off x="0" y="1601474"/>
            <a:ext cx="10080624" cy="2717775"/>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Course Conclusion</a:t>
            </a:r>
          </a:p>
        </p:txBody>
      </p:sp>
      <p:sp>
        <p:nvSpPr>
          <p:cNvPr id="502" name="Shape 502"/>
          <p:cNvSpPr txBox="1"/>
          <p:nvPr/>
        </p:nvSpPr>
        <p:spPr>
          <a:xfrm>
            <a:off x="182880" y="1188720"/>
            <a:ext cx="9784200" cy="5486399"/>
          </a:xfrm>
          <a:prstGeom prst="rect">
            <a:avLst/>
          </a:prstGeom>
          <a:noFill/>
          <a:ln>
            <a:noFill/>
          </a:ln>
        </p:spPr>
        <p:txBody>
          <a:bodyPr anchorCtr="0" anchor="t" bIns="0" lIns="0" rIns="0" tIns="0">
            <a:noAutofit/>
          </a:bodyPr>
          <a:lstStyle/>
          <a:p>
            <a:pPr indent="-419100" lvl="0" marL="4572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The team plans to deliver all finished hardware and software to UCP/TASC</a:t>
            </a:r>
          </a:p>
          <a:p>
            <a:pPr lvl="0" rtl="0">
              <a:spcBef>
                <a:spcPts val="0"/>
              </a:spcBef>
              <a:buNone/>
            </a:pPr>
            <a:r>
              <a:t/>
            </a:r>
            <a:endParaRPr sz="3000">
              <a:solidFill>
                <a:srgbClr val="F3F3F3"/>
              </a:solidFill>
              <a:latin typeface="Open Sans"/>
              <a:ea typeface="Open Sans"/>
              <a:cs typeface="Open Sans"/>
              <a:sym typeface="Open Sans"/>
            </a:endParaRPr>
          </a:p>
          <a:p>
            <a:pPr indent="-419100" lvl="0" marL="4572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The keyboard design, as well as the button schematic, has been released online.</a:t>
            </a:r>
          </a:p>
          <a:p>
            <a:pPr lvl="0" rtl="0">
              <a:spcBef>
                <a:spcPts val="0"/>
              </a:spcBef>
              <a:buNone/>
            </a:pPr>
            <a:r>
              <a:t/>
            </a:r>
            <a:endParaRPr sz="3000">
              <a:solidFill>
                <a:srgbClr val="F3F3F3"/>
              </a:solidFill>
              <a:latin typeface="Open Sans"/>
              <a:ea typeface="Open Sans"/>
              <a:cs typeface="Open Sans"/>
              <a:sym typeface="Open Sans"/>
            </a:endParaRPr>
          </a:p>
          <a:p>
            <a:pPr indent="-419100" lvl="0" marL="4572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A separate company has already expressed interest in the continued development of our AT button.</a:t>
            </a:r>
          </a:p>
        </p:txBody>
      </p:sp>
      <p:sp>
        <p:nvSpPr>
          <p:cNvPr id="503" name="Shape 503"/>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ph type="title"/>
          </p:nvPr>
        </p:nvSpPr>
        <p:spPr>
          <a:xfrm>
            <a:off x="504000" y="49319"/>
            <a:ext cx="9071700" cy="956400"/>
          </a:xfrm>
          <a:prstGeom prst="rect">
            <a:avLst/>
          </a:prstGeom>
        </p:spPr>
        <p:txBody>
          <a:bodyPr anchorCtr="0" anchor="ctr" bIns="91425" lIns="91425" rIns="91425" tIns="91425">
            <a:noAutofit/>
          </a:bodyPr>
          <a:lstStyle/>
          <a:p>
            <a:pPr lvl="0" rtl="0" algn="ctr">
              <a:spcBef>
                <a:spcPts val="0"/>
              </a:spcBef>
              <a:buNone/>
            </a:pPr>
            <a:r>
              <a:rPr lang="en-US" sz="4400">
                <a:solidFill>
                  <a:schemeClr val="dk1"/>
                </a:solidFill>
              </a:rPr>
              <a:t>Questions/Comments?</a:t>
            </a:r>
          </a:p>
        </p:txBody>
      </p:sp>
      <p:sp>
        <p:nvSpPr>
          <p:cNvPr id="509" name="Shape 509"/>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Customer</a:t>
            </a:r>
          </a:p>
        </p:txBody>
      </p:sp>
      <p:sp>
        <p:nvSpPr>
          <p:cNvPr id="109" name="Shape 109"/>
          <p:cNvSpPr txBox="1"/>
          <p:nvPr/>
        </p:nvSpPr>
        <p:spPr>
          <a:xfrm>
            <a:off x="182880" y="1188720"/>
            <a:ext cx="9784200" cy="5486399"/>
          </a:xfrm>
          <a:prstGeom prst="rect">
            <a:avLst/>
          </a:prstGeom>
          <a:noFill/>
          <a:ln>
            <a:noFill/>
          </a:ln>
        </p:spPr>
        <p:txBody>
          <a:bodyPr anchorCtr="0" anchor="t" bIns="0" lIns="0" rIns="0" tIns="0">
            <a:noAutofit/>
          </a:bodyPr>
          <a:lstStyle/>
          <a:p>
            <a:pPr indent="0" lvl="0" marL="0" rtl="0">
              <a:spcBef>
                <a:spcPts val="0"/>
              </a:spcBef>
              <a:buNone/>
            </a:pPr>
            <a:r>
              <a:rPr lang="en-US" sz="3000">
                <a:solidFill>
                  <a:srgbClr val="F3F3F3"/>
                </a:solidFill>
                <a:latin typeface="Open Sans"/>
                <a:ea typeface="Open Sans"/>
                <a:cs typeface="Open Sans"/>
                <a:sym typeface="Open Sans"/>
              </a:rPr>
              <a:t>Our team has been interfacing with TASC at UCP Huntsville.  </a:t>
            </a:r>
          </a:p>
          <a:p>
            <a:pPr indent="0" lvl="0" marL="0" rtl="0">
              <a:spcBef>
                <a:spcPts val="0"/>
              </a:spcBef>
              <a:buNone/>
            </a:pPr>
            <a:r>
              <a:t/>
            </a:r>
            <a:endParaRPr sz="3000">
              <a:solidFill>
                <a:srgbClr val="F3F3F3"/>
              </a:solidFill>
              <a:latin typeface="Open Sans"/>
              <a:ea typeface="Open Sans"/>
              <a:cs typeface="Open Sans"/>
              <a:sym typeface="Open Sans"/>
            </a:endParaRPr>
          </a:p>
          <a:p>
            <a:pPr indent="-419100" lvl="0" marL="457200" rtl="0">
              <a:spcBef>
                <a:spcPts val="0"/>
              </a:spcBef>
              <a:buClr>
                <a:srgbClr val="F3F3F3"/>
              </a:buClr>
              <a:buSzPct val="100000"/>
              <a:buFont typeface="Open Sans"/>
              <a:buChar char="●"/>
            </a:pPr>
            <a:r>
              <a:rPr lang="en-US" sz="3000">
                <a:solidFill>
                  <a:srgbClr val="F3F3F3"/>
                </a:solidFill>
                <a:latin typeface="Open Sans"/>
                <a:ea typeface="Open Sans"/>
                <a:cs typeface="Open Sans"/>
                <a:sym typeface="Open Sans"/>
              </a:rPr>
              <a:t>TASC - Technology Assistance for Special Consumers</a:t>
            </a:r>
          </a:p>
          <a:p>
            <a:pPr indent="0" lvl="0" marL="0" rtl="0">
              <a:spcBef>
                <a:spcPts val="0"/>
              </a:spcBef>
              <a:buNone/>
            </a:pPr>
            <a:br>
              <a:rPr lang="en-US" sz="3000">
                <a:solidFill>
                  <a:srgbClr val="F3F3F3"/>
                </a:solidFill>
                <a:latin typeface="Open Sans"/>
                <a:ea typeface="Open Sans"/>
                <a:cs typeface="Open Sans"/>
                <a:sym typeface="Open Sans"/>
              </a:rPr>
            </a:br>
            <a:r>
              <a:rPr lang="en-US" sz="3000">
                <a:solidFill>
                  <a:srgbClr val="F3F3F3"/>
                </a:solidFill>
                <a:latin typeface="Open Sans"/>
                <a:ea typeface="Open Sans"/>
                <a:cs typeface="Open Sans"/>
                <a:sym typeface="Open Sans"/>
              </a:rPr>
              <a:t>The mission of TASC is to provide individuals with disabilities, their families and/or advocates, and associated professionals access to assistive technology devices and services to increase independence</a:t>
            </a:r>
          </a:p>
          <a:p>
            <a:pPr indent="0" lvl="0" marL="0" rtl="0">
              <a:spcBef>
                <a:spcPts val="0"/>
              </a:spcBef>
              <a:buNone/>
            </a:pPr>
            <a:r>
              <a:t/>
            </a:r>
            <a:endParaRPr sz="3000">
              <a:solidFill>
                <a:srgbClr val="F3F3F3"/>
              </a:solidFill>
              <a:latin typeface="Open Sans"/>
              <a:ea typeface="Open Sans"/>
              <a:cs typeface="Open Sans"/>
              <a:sym typeface="Open Sans"/>
            </a:endParaRPr>
          </a:p>
        </p:txBody>
      </p:sp>
      <p:sp>
        <p:nvSpPr>
          <p:cNvPr id="110" name="Shape 110"/>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nvSpPr>
        <p:spPr>
          <a:xfrm>
            <a:off x="504000" y="49319"/>
            <a:ext cx="9071700" cy="9564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800">
                <a:latin typeface="Roboto"/>
                <a:ea typeface="Roboto"/>
                <a:cs typeface="Roboto"/>
                <a:sym typeface="Roboto"/>
              </a:rPr>
              <a:t>Design Approach</a:t>
            </a:r>
          </a:p>
        </p:txBody>
      </p:sp>
      <p:sp>
        <p:nvSpPr>
          <p:cNvPr id="116" name="Shape 116"/>
          <p:cNvSpPr txBox="1"/>
          <p:nvPr/>
        </p:nvSpPr>
        <p:spPr>
          <a:xfrm>
            <a:off x="182880" y="1188720"/>
            <a:ext cx="9784200" cy="5486399"/>
          </a:xfrm>
          <a:prstGeom prst="rect">
            <a:avLst/>
          </a:prstGeom>
          <a:noFill/>
          <a:ln>
            <a:noFill/>
          </a:ln>
        </p:spPr>
        <p:txBody>
          <a:bodyPr anchorCtr="0" anchor="t" bIns="0" lIns="0" rIns="0" tIns="0">
            <a:noAutofit/>
          </a:bodyPr>
          <a:lstStyle/>
          <a:p>
            <a:pPr lvl="0" marR="0" rtl="0" algn="l">
              <a:lnSpc>
                <a:spcPct val="100000"/>
              </a:lnSpc>
              <a:spcBef>
                <a:spcPts val="0"/>
              </a:spcBef>
              <a:spcAft>
                <a:spcPts val="0"/>
              </a:spcAft>
              <a:buNone/>
            </a:pPr>
            <a:r>
              <a:rPr lang="en-US" sz="3000">
                <a:solidFill>
                  <a:srgbClr val="F3F3F3"/>
                </a:solidFill>
                <a:latin typeface="Open Sans"/>
                <a:ea typeface="Open Sans"/>
                <a:cs typeface="Open Sans"/>
                <a:sym typeface="Open Sans"/>
              </a:rPr>
              <a:t>We first chose a target audience and decided on appropriate engineering and marketing requirements. From these requirements we drafted a basic design and drew the various parts we needed in FreeCAD and Inkscape. </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rPr lang="en-US" sz="3000">
                <a:solidFill>
                  <a:srgbClr val="F3F3F3"/>
                </a:solidFill>
                <a:latin typeface="Open Sans"/>
                <a:ea typeface="Open Sans"/>
                <a:cs typeface="Open Sans"/>
                <a:sym typeface="Open Sans"/>
              </a:rPr>
              <a:t>We used FreeCAD and OpenSCAD to design any parts that needed to be 3D printed.</a:t>
            </a:r>
          </a:p>
          <a:p>
            <a:pPr lvl="0" marR="0" rtl="0" algn="l">
              <a:lnSpc>
                <a:spcPct val="100000"/>
              </a:lnSpc>
              <a:spcBef>
                <a:spcPts val="0"/>
              </a:spcBef>
              <a:spcAft>
                <a:spcPts val="0"/>
              </a:spcAft>
              <a:buNone/>
            </a:pPr>
            <a:r>
              <a:t/>
            </a:r>
            <a:endParaRPr sz="3000">
              <a:solidFill>
                <a:srgbClr val="F3F3F3"/>
              </a:solidFill>
              <a:latin typeface="Open Sans"/>
              <a:ea typeface="Open Sans"/>
              <a:cs typeface="Open Sans"/>
              <a:sym typeface="Open Sans"/>
            </a:endParaRPr>
          </a:p>
          <a:p>
            <a:pPr lvl="0" marR="0" rtl="0" algn="l">
              <a:lnSpc>
                <a:spcPct val="100000"/>
              </a:lnSpc>
              <a:spcBef>
                <a:spcPts val="0"/>
              </a:spcBef>
              <a:spcAft>
                <a:spcPts val="0"/>
              </a:spcAft>
              <a:buNone/>
            </a:pPr>
            <a:r>
              <a:rPr lang="en-US" sz="3000">
                <a:solidFill>
                  <a:srgbClr val="F3F3F3"/>
                </a:solidFill>
                <a:latin typeface="Open Sans"/>
                <a:ea typeface="Open Sans"/>
                <a:cs typeface="Open Sans"/>
                <a:sym typeface="Open Sans"/>
              </a:rPr>
              <a:t>Inkscape was used to design the parts being cut by the laser cutter.</a:t>
            </a:r>
          </a:p>
        </p:txBody>
      </p:sp>
      <p:sp>
        <p:nvSpPr>
          <p:cNvPr id="117" name="Shape 117"/>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504000" y="49319"/>
            <a:ext cx="9071700" cy="956400"/>
          </a:xfrm>
          <a:prstGeom prst="rect">
            <a:avLst/>
          </a:prstGeom>
        </p:spPr>
        <p:txBody>
          <a:bodyPr anchorCtr="0" anchor="ctr" bIns="91425" lIns="91425" rIns="91425" tIns="91425">
            <a:noAutofit/>
          </a:bodyPr>
          <a:lstStyle/>
          <a:p>
            <a:pPr lvl="0" algn="ctr">
              <a:spcBef>
                <a:spcPts val="0"/>
              </a:spcBef>
              <a:buClr>
                <a:schemeClr val="dk1"/>
              </a:buClr>
              <a:buSzPct val="25000"/>
              <a:buFont typeface="Arial"/>
              <a:buNone/>
            </a:pPr>
            <a:r>
              <a:rPr lang="en-US" sz="4800">
                <a:solidFill>
                  <a:schemeClr val="dk1"/>
                </a:solidFill>
                <a:latin typeface="Roboto"/>
                <a:ea typeface="Roboto"/>
                <a:cs typeface="Roboto"/>
                <a:sym typeface="Roboto"/>
              </a:rPr>
              <a:t>Development Process</a:t>
            </a:r>
          </a:p>
        </p:txBody>
      </p:sp>
      <p:sp>
        <p:nvSpPr>
          <p:cNvPr id="123" name="Shape 123"/>
          <p:cNvSpPr txBox="1"/>
          <p:nvPr>
            <p:ph idx="1" type="body"/>
          </p:nvPr>
        </p:nvSpPr>
        <p:spPr>
          <a:xfrm>
            <a:off x="182880" y="1188720"/>
            <a:ext cx="9784200" cy="5486399"/>
          </a:xfrm>
          <a:prstGeom prst="rect">
            <a:avLst/>
          </a:prstGeom>
        </p:spPr>
        <p:txBody>
          <a:bodyPr anchorCtr="0" anchor="t" bIns="91425" lIns="91425" rIns="91425" tIns="91425">
            <a:noAutofit/>
          </a:bodyPr>
          <a:lstStyle/>
          <a:p>
            <a:pPr lvl="0">
              <a:spcBef>
                <a:spcPts val="0"/>
              </a:spcBef>
              <a:buClr>
                <a:schemeClr val="dk1"/>
              </a:buClr>
              <a:buSzPct val="36666"/>
              <a:buFont typeface="Arial"/>
              <a:buNone/>
            </a:pPr>
            <a:r>
              <a:rPr lang="en-US" sz="3000"/>
              <a:t>Our initial systems design based elements on strict functionality (does it work).</a:t>
            </a:r>
          </a:p>
          <a:p>
            <a:pPr lvl="0">
              <a:spcBef>
                <a:spcPts val="0"/>
              </a:spcBef>
              <a:buClr>
                <a:schemeClr val="dk1"/>
              </a:buClr>
              <a:buSzPct val="36666"/>
              <a:buFont typeface="Arial"/>
              <a:buNone/>
            </a:pPr>
            <a:r>
              <a:t/>
            </a:r>
            <a:endParaRPr sz="3000"/>
          </a:p>
          <a:p>
            <a:pPr lvl="0">
              <a:spcBef>
                <a:spcPts val="0"/>
              </a:spcBef>
              <a:buClr>
                <a:schemeClr val="dk1"/>
              </a:buClr>
              <a:buSzPct val="36666"/>
              <a:buFont typeface="Arial"/>
              <a:buNone/>
            </a:pPr>
            <a:r>
              <a:rPr lang="en-US" sz="3000"/>
              <a:t>We then entered a construction and revision cycle: the team would assemble a prototype and present it to our customer, TASC, for review. TASC would then give us new ideas and changes which we investigated and added to the next iteration.</a:t>
            </a:r>
          </a:p>
          <a:p>
            <a:pPr lvl="0">
              <a:spcBef>
                <a:spcPts val="0"/>
              </a:spcBef>
              <a:buNone/>
            </a:pPr>
            <a:r>
              <a:t/>
            </a:r>
            <a:endParaRPr sz="3000"/>
          </a:p>
        </p:txBody>
      </p:sp>
      <p:sp>
        <p:nvSpPr>
          <p:cNvPr id="124" name="Shape 124"/>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a:spcBef>
                <a:spcPts val="0"/>
              </a:spcBef>
              <a:buNone/>
            </a:pPr>
            <a:fld id="{00000000-1234-1234-1234-123412341234}" type="slidenum">
              <a:rPr lang="en-US"/>
              <a:t>‹#›</a:t>
            </a:fld>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504000" y="49319"/>
            <a:ext cx="9071700" cy="956400"/>
          </a:xfrm>
          <a:prstGeom prst="rect">
            <a:avLst/>
          </a:prstGeom>
        </p:spPr>
        <p:txBody>
          <a:bodyPr anchorCtr="0" anchor="ctr" bIns="91425" lIns="91425" rIns="91425" tIns="91425">
            <a:noAutofit/>
          </a:bodyPr>
          <a:lstStyle/>
          <a:p>
            <a:pPr lvl="0" rtl="0" algn="ctr">
              <a:spcBef>
                <a:spcPts val="0"/>
              </a:spcBef>
              <a:buNone/>
            </a:pPr>
            <a:r>
              <a:rPr lang="en-US" sz="4800">
                <a:latin typeface="Roboto"/>
                <a:ea typeface="Roboto"/>
                <a:cs typeface="Roboto"/>
                <a:sym typeface="Roboto"/>
              </a:rPr>
              <a:t>Proposed Systems</a:t>
            </a:r>
          </a:p>
        </p:txBody>
      </p:sp>
      <p:sp>
        <p:nvSpPr>
          <p:cNvPr id="130" name="Shape 130"/>
          <p:cNvSpPr txBox="1"/>
          <p:nvPr>
            <p:ph idx="1" type="body"/>
          </p:nvPr>
        </p:nvSpPr>
        <p:spPr>
          <a:xfrm>
            <a:off x="182876" y="1188725"/>
            <a:ext cx="6581100" cy="5486400"/>
          </a:xfrm>
          <a:prstGeom prst="rect">
            <a:avLst/>
          </a:prstGeom>
        </p:spPr>
        <p:txBody>
          <a:bodyPr anchorCtr="0" anchor="ctr" bIns="91425" lIns="91425" rIns="91425" tIns="91425">
            <a:noAutofit/>
          </a:bodyPr>
          <a:lstStyle/>
          <a:p>
            <a:pPr indent="-381000" lvl="0" marL="457200" rtl="0">
              <a:spcBef>
                <a:spcPts val="0"/>
              </a:spcBef>
              <a:buSzPct val="100000"/>
              <a:buFont typeface="Open Sans"/>
              <a:buChar char="●"/>
            </a:pPr>
            <a:r>
              <a:rPr lang="en-US" sz="2400">
                <a:latin typeface="Open Sans"/>
                <a:ea typeface="Open Sans"/>
                <a:cs typeface="Open Sans"/>
                <a:sym typeface="Open Sans"/>
              </a:rPr>
              <a:t>Sliding Keyboard</a:t>
            </a:r>
          </a:p>
          <a:p>
            <a:pPr indent="-381000" lvl="1" marL="914400" rtl="0">
              <a:spcBef>
                <a:spcPts val="0"/>
              </a:spcBef>
              <a:buSzPct val="100000"/>
              <a:buFont typeface="Open Sans"/>
              <a:buChar char="○"/>
            </a:pPr>
            <a:r>
              <a:rPr lang="en-US" sz="2400">
                <a:latin typeface="Open Sans"/>
                <a:ea typeface="Open Sans"/>
                <a:cs typeface="Open Sans"/>
                <a:sym typeface="Open Sans"/>
              </a:rPr>
              <a:t>Reduce the dexterity required for text input by utilizing two large control surfaces.</a:t>
            </a:r>
          </a:p>
          <a:p>
            <a:pPr indent="-381000" lvl="0" marL="457200" rtl="0">
              <a:spcBef>
                <a:spcPts val="0"/>
              </a:spcBef>
              <a:buSzPct val="100000"/>
              <a:buFont typeface="Open Sans"/>
              <a:buChar char="●"/>
            </a:pPr>
            <a:r>
              <a:rPr lang="en-US" sz="2400">
                <a:latin typeface="Open Sans"/>
                <a:ea typeface="Open Sans"/>
                <a:cs typeface="Open Sans"/>
                <a:sym typeface="Open Sans"/>
              </a:rPr>
              <a:t>AT Button</a:t>
            </a:r>
          </a:p>
          <a:p>
            <a:pPr indent="-381000" lvl="1" marL="914400" rtl="0">
              <a:spcBef>
                <a:spcPts val="0"/>
              </a:spcBef>
              <a:buSzPct val="100000"/>
              <a:buFont typeface="Open Sans"/>
              <a:buChar char="○"/>
            </a:pPr>
            <a:r>
              <a:rPr lang="en-US" sz="2400">
                <a:latin typeface="Open Sans"/>
                <a:ea typeface="Open Sans"/>
                <a:cs typeface="Open Sans"/>
                <a:sym typeface="Open Sans"/>
              </a:rPr>
              <a:t>Provide an easy to reproduce, low cost alternative solution for implementing a basic switch for adapting other products for AT solutions.</a:t>
            </a:r>
          </a:p>
          <a:p>
            <a:pPr indent="-381000" lvl="0" marL="457200" rtl="0">
              <a:spcBef>
                <a:spcPts val="0"/>
              </a:spcBef>
              <a:buSzPct val="100000"/>
              <a:buFont typeface="Open Sans"/>
              <a:buChar char="●"/>
            </a:pPr>
            <a:r>
              <a:rPr lang="en-US" sz="2400">
                <a:latin typeface="Open Sans"/>
                <a:ea typeface="Open Sans"/>
                <a:cs typeface="Open Sans"/>
                <a:sym typeface="Open Sans"/>
              </a:rPr>
              <a:t>Software Package</a:t>
            </a:r>
          </a:p>
          <a:p>
            <a:pPr indent="-381000" lvl="1" marL="914400" rtl="0">
              <a:spcBef>
                <a:spcPts val="0"/>
              </a:spcBef>
              <a:buSzPct val="100000"/>
              <a:buFont typeface="Open Sans"/>
              <a:buChar char="○"/>
            </a:pPr>
            <a:r>
              <a:rPr lang="en-US" sz="2400">
                <a:latin typeface="Open Sans"/>
                <a:ea typeface="Open Sans"/>
                <a:cs typeface="Open Sans"/>
                <a:sym typeface="Open Sans"/>
              </a:rPr>
              <a:t>Improve the state of A.T. interface software for computers.</a:t>
            </a:r>
          </a:p>
        </p:txBody>
      </p:sp>
      <p:sp>
        <p:nvSpPr>
          <p:cNvPr id="131" name="Shape 131"/>
          <p:cNvSpPr txBox="1"/>
          <p:nvPr>
            <p:ph idx="12" type="sldNum"/>
          </p:nvPr>
        </p:nvSpPr>
        <p:spPr>
          <a:xfrm>
            <a:off x="9362160" y="6837607"/>
            <a:ext cx="604800" cy="578700"/>
          </a:xfrm>
          <a:prstGeom prst="rect">
            <a:avLst/>
          </a:prstGeom>
        </p:spPr>
        <p:txBody>
          <a:bodyPr anchorCtr="0" anchor="ctr" bIns="100775" lIns="100775" rIns="100775" tIns="100775">
            <a:noAutofit/>
          </a:bodyPr>
          <a:lstStyle/>
          <a:p>
            <a:pPr lvl="0" rtl="0">
              <a:spcBef>
                <a:spcPts val="0"/>
              </a:spcBef>
              <a:buNone/>
            </a:pPr>
            <a:fld id="{00000000-1234-1234-1234-123412341234}" type="slidenum">
              <a:rPr lang="en-US"/>
              <a:t>‹#›</a:t>
            </a:fld>
          </a:p>
        </p:txBody>
      </p:sp>
      <p:pic>
        <p:nvPicPr>
          <p:cNvPr id="132" name="Shape 132"/>
          <p:cNvPicPr preferRelativeResize="0"/>
          <p:nvPr/>
        </p:nvPicPr>
        <p:blipFill>
          <a:blip r:embed="rId3">
            <a:alphaModFix/>
          </a:blip>
          <a:stretch>
            <a:fillRect/>
          </a:stretch>
        </p:blipFill>
        <p:spPr>
          <a:xfrm>
            <a:off x="6763974" y="1252549"/>
            <a:ext cx="3202973" cy="2200791"/>
          </a:xfrm>
          <a:prstGeom prst="rect">
            <a:avLst/>
          </a:prstGeom>
          <a:noFill/>
          <a:ln>
            <a:noFill/>
          </a:ln>
        </p:spPr>
      </p:pic>
      <p:pic>
        <p:nvPicPr>
          <p:cNvPr id="133" name="Shape 133"/>
          <p:cNvPicPr preferRelativeResize="0"/>
          <p:nvPr/>
        </p:nvPicPr>
        <p:blipFill>
          <a:blip r:embed="rId4">
            <a:alphaModFix/>
          </a:blip>
          <a:stretch>
            <a:fillRect/>
          </a:stretch>
        </p:blipFill>
        <p:spPr>
          <a:xfrm>
            <a:off x="7059457" y="4138537"/>
            <a:ext cx="2612000" cy="201387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